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95371b70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495371b706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95371b70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495371b706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95371b70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495371b706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95371b706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495371b706_3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95371b706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495371b706_3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95371b70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495371b706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95371b70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g495371b706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95371b706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g495371b706_0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95371b70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495371b706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95371b706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0" name="Google Shape;690;g495371b706_0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95371b70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495371b706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95371b70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495371b706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95371b706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495371b706_0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495371b70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495371b706_0_4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95371b706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495371b706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495371b706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495371b706_0_5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95371b70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495371b706_0_4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495371b70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3" name="Google Shape;743;g495371b706_0_5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952224d6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952224d6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95371b70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495371b706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 layout">
  <p:cSld name="Cover slide layout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914775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2"/>
          <p:cNvSpPr/>
          <p:nvPr/>
        </p:nvSpPr>
        <p:spPr>
          <a:xfrm>
            <a:off x="0" y="0"/>
            <a:ext cx="9147754" cy="3263938"/>
          </a:xfrm>
          <a:custGeom>
            <a:rect b="b" l="l" r="r" t="t"/>
            <a:pathLst>
              <a:path extrusionOk="0" h="4351918" w="12197005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74398" y="275804"/>
            <a:ext cx="4368437" cy="34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_Images &amp; Contents Layout">
  <p:cSld name="34_Images &amp; Contents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>
            <p:ph idx="2" type="pic"/>
          </p:nvPr>
        </p:nvSpPr>
        <p:spPr>
          <a:xfrm>
            <a:off x="3069000" y="0"/>
            <a:ext cx="6075000" cy="297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1"/>
          <p:cNvSpPr/>
          <p:nvPr>
            <p:ph idx="3" type="pic"/>
          </p:nvPr>
        </p:nvSpPr>
        <p:spPr>
          <a:xfrm>
            <a:off x="0" y="2970000"/>
            <a:ext cx="3069000" cy="217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1"/>
          <p:cNvSpPr/>
          <p:nvPr/>
        </p:nvSpPr>
        <p:spPr>
          <a:xfrm>
            <a:off x="3150000" y="3037500"/>
            <a:ext cx="5994000" cy="210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_Images &amp; Contents Layout">
  <p:cSld name="36_Images &amp; Contents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>
            <p:ph idx="2" type="pic"/>
          </p:nvPr>
        </p:nvSpPr>
        <p:spPr>
          <a:xfrm>
            <a:off x="106609" y="107623"/>
            <a:ext cx="8930783" cy="49282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S LAYOUT_12">
  <p:cSld name="IMAGE AND CONTENTS LAYOUT_1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>
            <p:ph idx="2" type="pic"/>
          </p:nvPr>
        </p:nvSpPr>
        <p:spPr>
          <a:xfrm>
            <a:off x="1406725" y="1423099"/>
            <a:ext cx="7194900" cy="1792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3"/>
          <p:cNvSpPr/>
          <p:nvPr/>
        </p:nvSpPr>
        <p:spPr>
          <a:xfrm>
            <a:off x="-1" y="1423093"/>
            <a:ext cx="1406726" cy="179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3"/>
          <p:cNvSpPr/>
          <p:nvPr>
            <p:ph idx="3" type="pic"/>
          </p:nvPr>
        </p:nvSpPr>
        <p:spPr>
          <a:xfrm>
            <a:off x="7211560" y="3356519"/>
            <a:ext cx="1390123" cy="12528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3"/>
          <p:cNvSpPr/>
          <p:nvPr>
            <p:ph idx="4" type="pic"/>
          </p:nvPr>
        </p:nvSpPr>
        <p:spPr>
          <a:xfrm>
            <a:off x="5678034" y="3356519"/>
            <a:ext cx="1390123" cy="12528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/>
          <p:nvPr/>
        </p:nvSpPr>
        <p:spPr>
          <a:xfrm>
            <a:off x="8334877" y="191866"/>
            <a:ext cx="809123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0" y="189498"/>
            <a:ext cx="8334877" cy="63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3008" y="189319"/>
            <a:ext cx="159418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MAGES LAYOUT">
  <p:cSld name="1_IMAGES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4176000" y="1459656"/>
            <a:ext cx="4968000" cy="251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/>
          <p:nvPr>
            <p:ph idx="3" type="pic"/>
          </p:nvPr>
        </p:nvSpPr>
        <p:spPr>
          <a:xfrm>
            <a:off x="-2307" y="1459656"/>
            <a:ext cx="1971000" cy="102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/>
          <p:nvPr>
            <p:ph idx="4" type="pic"/>
          </p:nvPr>
        </p:nvSpPr>
        <p:spPr>
          <a:xfrm>
            <a:off x="2086846" y="1459656"/>
            <a:ext cx="1971000" cy="102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/>
          <p:nvPr>
            <p:ph idx="5" type="pic"/>
          </p:nvPr>
        </p:nvSpPr>
        <p:spPr>
          <a:xfrm>
            <a:off x="0" y="2593656"/>
            <a:ext cx="4057846" cy="137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0" y="4042666"/>
            <a:ext cx="9144000" cy="6118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334877" y="191866"/>
            <a:ext cx="809123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0" y="189498"/>
            <a:ext cx="8334877" cy="63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3008" y="189319"/>
            <a:ext cx="159418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_Images &amp; Contents Layout">
  <p:cSld name="35_Images &amp; Contents Layou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1412931"/>
            <a:ext cx="2483768" cy="31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>
            <p:ph idx="2" type="pic"/>
          </p:nvPr>
        </p:nvSpPr>
        <p:spPr>
          <a:xfrm>
            <a:off x="6741369" y="1412931"/>
            <a:ext cx="1979712" cy="31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/>
          <p:nvPr>
            <p:ph idx="3" type="pic"/>
          </p:nvPr>
        </p:nvSpPr>
        <p:spPr>
          <a:xfrm>
            <a:off x="4662265" y="1412931"/>
            <a:ext cx="1979712" cy="31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5"/>
          <p:cNvSpPr/>
          <p:nvPr>
            <p:ph idx="4" type="pic"/>
          </p:nvPr>
        </p:nvSpPr>
        <p:spPr>
          <a:xfrm>
            <a:off x="2583161" y="1412931"/>
            <a:ext cx="1979712" cy="31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5"/>
          <p:cNvSpPr/>
          <p:nvPr/>
        </p:nvSpPr>
        <p:spPr>
          <a:xfrm>
            <a:off x="8820472" y="1412931"/>
            <a:ext cx="323528" cy="31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8334877" y="191866"/>
            <a:ext cx="809123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189498"/>
            <a:ext cx="8334877" cy="63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5829" y="236987"/>
            <a:ext cx="6650456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3008" y="189319"/>
            <a:ext cx="159418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IMAGES LAYOUT">
  <p:cSld name="5_IMAGES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6"/>
          <p:cNvGrpSpPr/>
          <p:nvPr/>
        </p:nvGrpSpPr>
        <p:grpSpPr>
          <a:xfrm>
            <a:off x="0" y="1547260"/>
            <a:ext cx="6303342" cy="2912715"/>
            <a:chOff x="0" y="1992982"/>
            <a:chExt cx="3096864" cy="3380234"/>
          </a:xfrm>
        </p:grpSpPr>
        <p:sp>
          <p:nvSpPr>
            <p:cNvPr id="79" name="Google Shape;79;p16"/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4864" y="1428854"/>
            <a:ext cx="2084593" cy="341641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>
            <p:ph idx="2" type="pic"/>
          </p:nvPr>
        </p:nvSpPr>
        <p:spPr>
          <a:xfrm>
            <a:off x="6970739" y="1865681"/>
            <a:ext cx="1464371" cy="22004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6"/>
          <p:cNvSpPr/>
          <p:nvPr/>
        </p:nvSpPr>
        <p:spPr>
          <a:xfrm>
            <a:off x="8334877" y="191866"/>
            <a:ext cx="809123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0" y="189498"/>
            <a:ext cx="8334877" cy="63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3008" y="189319"/>
            <a:ext cx="159418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Images &amp; Contents Layout">
  <p:cSld name="10_Images &amp; Contents Layout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4739186" y="444752"/>
            <a:ext cx="3835474" cy="4253997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/>
          <p:nvPr>
            <p:ph idx="2" type="pic"/>
          </p:nvPr>
        </p:nvSpPr>
        <p:spPr>
          <a:xfrm>
            <a:off x="5100125" y="0"/>
            <a:ext cx="3113596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E4E4E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4E4E4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Images &amp; Contents Layout">
  <p:cSld name="22_Images &amp; Contents Layout"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 flipH="1">
            <a:off x="3235072" y="416851"/>
            <a:ext cx="2700000" cy="234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/>
          <p:nvPr>
            <p:ph idx="2" type="pic"/>
          </p:nvPr>
        </p:nvSpPr>
        <p:spPr>
          <a:xfrm>
            <a:off x="2562046" y="2760984"/>
            <a:ext cx="2025000" cy="197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8"/>
          <p:cNvSpPr/>
          <p:nvPr>
            <p:ph idx="3" type="pic"/>
          </p:nvPr>
        </p:nvSpPr>
        <p:spPr>
          <a:xfrm>
            <a:off x="540992" y="2760984"/>
            <a:ext cx="2025000" cy="197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8"/>
          <p:cNvSpPr/>
          <p:nvPr>
            <p:ph idx="4" type="pic"/>
          </p:nvPr>
        </p:nvSpPr>
        <p:spPr>
          <a:xfrm>
            <a:off x="6604154" y="2760984"/>
            <a:ext cx="2025000" cy="197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8"/>
          <p:cNvSpPr/>
          <p:nvPr>
            <p:ph idx="5" type="pic"/>
          </p:nvPr>
        </p:nvSpPr>
        <p:spPr>
          <a:xfrm>
            <a:off x="4583100" y="2760984"/>
            <a:ext cx="2025000" cy="197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8"/>
          <p:cNvSpPr/>
          <p:nvPr>
            <p:ph idx="6" type="pic"/>
          </p:nvPr>
        </p:nvSpPr>
        <p:spPr>
          <a:xfrm>
            <a:off x="540992" y="416851"/>
            <a:ext cx="2700000" cy="234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8"/>
          <p:cNvSpPr/>
          <p:nvPr>
            <p:ph idx="7" type="pic"/>
          </p:nvPr>
        </p:nvSpPr>
        <p:spPr>
          <a:xfrm>
            <a:off x="5929154" y="416851"/>
            <a:ext cx="2700000" cy="234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Images &amp; Contents Layout">
  <p:cSld name="11_Images &amp; Contents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3024000" y="0"/>
            <a:ext cx="309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/>
          <p:nvPr>
            <p:ph idx="2" type="pic"/>
          </p:nvPr>
        </p:nvSpPr>
        <p:spPr>
          <a:xfrm>
            <a:off x="0" y="0"/>
            <a:ext cx="302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9"/>
          <p:cNvSpPr/>
          <p:nvPr>
            <p:ph idx="3" type="pic"/>
          </p:nvPr>
        </p:nvSpPr>
        <p:spPr>
          <a:xfrm>
            <a:off x="6120000" y="0"/>
            <a:ext cx="302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9"/>
          <p:cNvSpPr/>
          <p:nvPr/>
        </p:nvSpPr>
        <p:spPr>
          <a:xfrm>
            <a:off x="4035177" y="0"/>
            <a:ext cx="1080120" cy="14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035177" y="4964748"/>
            <a:ext cx="1080120" cy="1787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ontents slide layout">
  <p:cSld name="2_Contents slide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8334877" y="191866"/>
            <a:ext cx="809123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2"/>
          <p:cNvSpPr/>
          <p:nvPr/>
        </p:nvSpPr>
        <p:spPr>
          <a:xfrm>
            <a:off x="0" y="189498"/>
            <a:ext cx="8334877" cy="63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/>
          <p:nvPr/>
        </p:nvSpPr>
        <p:spPr>
          <a:xfrm>
            <a:off x="3008" y="189319"/>
            <a:ext cx="159418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>
            <p:ph idx="2" type="pic"/>
          </p:nvPr>
        </p:nvSpPr>
        <p:spPr>
          <a:xfrm>
            <a:off x="6301736" y="1267005"/>
            <a:ext cx="2308863" cy="2634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2"/>
          <p:cNvSpPr/>
          <p:nvPr/>
        </p:nvSpPr>
        <p:spPr>
          <a:xfrm>
            <a:off x="6300193" y="3901089"/>
            <a:ext cx="2315887" cy="792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2"/>
          <p:cNvSpPr/>
          <p:nvPr>
            <p:ph idx="3" type="pic"/>
          </p:nvPr>
        </p:nvSpPr>
        <p:spPr>
          <a:xfrm>
            <a:off x="3421416" y="1274089"/>
            <a:ext cx="2308863" cy="2634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2"/>
          <p:cNvSpPr/>
          <p:nvPr/>
        </p:nvSpPr>
        <p:spPr>
          <a:xfrm>
            <a:off x="3419874" y="3908173"/>
            <a:ext cx="2315887" cy="7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/>
          <p:nvPr>
            <p:ph idx="4" type="pic"/>
          </p:nvPr>
        </p:nvSpPr>
        <p:spPr>
          <a:xfrm>
            <a:off x="541097" y="1281173"/>
            <a:ext cx="2308863" cy="2634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2"/>
          <p:cNvSpPr/>
          <p:nvPr/>
        </p:nvSpPr>
        <p:spPr>
          <a:xfrm>
            <a:off x="539554" y="3915257"/>
            <a:ext cx="2315887" cy="79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Images and Contents Layout">
  <p:cSld name="6_Images and Contents Layout">
    <p:bg>
      <p:bgPr>
        <a:solidFill>
          <a:schemeClr val="accent1">
            <a:alpha val="89411"/>
          </a:schemeClr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0" y="2409732"/>
            <a:ext cx="9144000" cy="23297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23"/>
          <p:cNvGrpSpPr/>
          <p:nvPr/>
        </p:nvGrpSpPr>
        <p:grpSpPr>
          <a:xfrm>
            <a:off x="1640945" y="676870"/>
            <a:ext cx="5517500" cy="2813983"/>
            <a:chOff x="-612576" y="1705002"/>
            <a:chExt cx="5688632" cy="2537858"/>
          </a:xfrm>
        </p:grpSpPr>
        <p:sp>
          <p:nvSpPr>
            <p:cNvPr id="121" name="Google Shape;121;p23"/>
            <p:cNvSpPr/>
            <p:nvPr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rgbClr val="97979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E:\002-KIMS BUSINESS\000-B-KIMS-소스 분류-2014\00-kims-작업건별-재료모음\002-일러-모니터-모바일-타블렛\laptop-01.png" id="122" name="Google Shape;122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3358" y="1705002"/>
              <a:ext cx="4456634" cy="25165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23"/>
          <p:cNvSpPr/>
          <p:nvPr>
            <p:ph idx="2" type="pic"/>
          </p:nvPr>
        </p:nvSpPr>
        <p:spPr>
          <a:xfrm>
            <a:off x="3128000" y="1025297"/>
            <a:ext cx="2652121" cy="19889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layout">
  <p:cSld name="End slide layou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2643188" y="0"/>
            <a:ext cx="385762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4"/>
          <p:cNvSpPr/>
          <p:nvPr/>
        </p:nvSpPr>
        <p:spPr>
          <a:xfrm>
            <a:off x="3579018" y="0"/>
            <a:ext cx="198596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1844" y="483432"/>
            <a:ext cx="3809573" cy="300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con sets layout">
  <p:cSld name="1_Icon sets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265507" y="848693"/>
            <a:ext cx="2670575" cy="4051921"/>
          </a:xfrm>
          <a:prstGeom prst="roundRect">
            <a:avLst>
              <a:gd fmla="val 396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398950" y="1010625"/>
            <a:ext cx="115401" cy="3761400"/>
          </a:xfrm>
          <a:prstGeom prst="roundRect">
            <a:avLst>
              <a:gd fmla="val 50000" name="adj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6"/>
          <p:cNvSpPr/>
          <p:nvPr/>
        </p:nvSpPr>
        <p:spPr>
          <a:xfrm rot="5400000">
            <a:off x="2292882" y="957490"/>
            <a:ext cx="514387" cy="513861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352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533778" y="1227910"/>
            <a:ext cx="1674186" cy="392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533778" y="1595596"/>
            <a:ext cx="1674186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540922" y="4356328"/>
            <a:ext cx="2037972" cy="230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www.googleslidesppt.com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540922" y="3337742"/>
            <a:ext cx="2037972" cy="1038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Slides Themes</a:t>
            </a:r>
            <a:endParaRPr b="1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 layout">
  <p:cSld name="Cover slide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0" y="0"/>
            <a:ext cx="9147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/>
          <p:nvPr/>
        </p:nvSpPr>
        <p:spPr>
          <a:xfrm>
            <a:off x="0" y="0"/>
            <a:ext cx="9147754" cy="3263939"/>
          </a:xfrm>
          <a:custGeom>
            <a:rect b="b" l="l" r="r" t="t"/>
            <a:pathLst>
              <a:path extrusionOk="0" h="4351918" w="12197005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74398" y="275804"/>
            <a:ext cx="4368438" cy="3442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yle slide layout">
  <p:cSld name="Style slide layou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Slide layout">
  <p:cSld name="Section Break Slide layou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0" y="1321594"/>
            <a:ext cx="2214600" cy="24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1"/>
          <p:cNvSpPr/>
          <p:nvPr/>
        </p:nvSpPr>
        <p:spPr>
          <a:xfrm>
            <a:off x="2057400" y="1321594"/>
            <a:ext cx="7086600" cy="24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5788" y="1265300"/>
            <a:ext cx="2857500" cy="281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yle slide layout">
  <p:cSld name="Style slide layou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ntents slide layout">
  <p:cSld name="1_Contents slide layou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/>
          <p:nvPr/>
        </p:nvSpPr>
        <p:spPr>
          <a:xfrm>
            <a:off x="8334877" y="191866"/>
            <a:ext cx="8091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2"/>
          <p:cNvSpPr/>
          <p:nvPr/>
        </p:nvSpPr>
        <p:spPr>
          <a:xfrm>
            <a:off x="0" y="189498"/>
            <a:ext cx="83349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2"/>
          <p:cNvSpPr/>
          <p:nvPr/>
        </p:nvSpPr>
        <p:spPr>
          <a:xfrm>
            <a:off x="3008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/>
          <p:nvPr>
            <p:ph idx="2" type="pic"/>
          </p:nvPr>
        </p:nvSpPr>
        <p:spPr>
          <a:xfrm>
            <a:off x="3764258" y="1351049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2"/>
          <p:cNvSpPr/>
          <p:nvPr>
            <p:ph idx="3" type="pic"/>
          </p:nvPr>
        </p:nvSpPr>
        <p:spPr>
          <a:xfrm>
            <a:off x="5617130" y="1351049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2"/>
          <p:cNvSpPr/>
          <p:nvPr>
            <p:ph idx="4" type="pic"/>
          </p:nvPr>
        </p:nvSpPr>
        <p:spPr>
          <a:xfrm>
            <a:off x="7470000" y="1351049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32"/>
          <p:cNvSpPr/>
          <p:nvPr>
            <p:ph idx="5" type="pic"/>
          </p:nvPr>
        </p:nvSpPr>
        <p:spPr>
          <a:xfrm>
            <a:off x="1911388" y="3002674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32"/>
          <p:cNvSpPr/>
          <p:nvPr>
            <p:ph idx="6" type="pic"/>
          </p:nvPr>
        </p:nvSpPr>
        <p:spPr>
          <a:xfrm>
            <a:off x="3764258" y="3002674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2"/>
          <p:cNvSpPr/>
          <p:nvPr>
            <p:ph idx="7" type="pic"/>
          </p:nvPr>
        </p:nvSpPr>
        <p:spPr>
          <a:xfrm>
            <a:off x="7470000" y="3002674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32"/>
          <p:cNvSpPr/>
          <p:nvPr/>
        </p:nvSpPr>
        <p:spPr>
          <a:xfrm>
            <a:off x="5617129" y="3002674"/>
            <a:ext cx="1674000" cy="15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/>
          <p:nvPr/>
        </p:nvSpPr>
        <p:spPr>
          <a:xfrm>
            <a:off x="1" y="1351049"/>
            <a:ext cx="3585300" cy="153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_Images &amp; Contents Layout">
  <p:cSld name="37_Images &amp; Contents Layou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2720544" y="0"/>
            <a:ext cx="6423600" cy="5143500"/>
          </a:xfrm>
          <a:prstGeom prst="parallelogram">
            <a:avLst>
              <a:gd fmla="val 25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s slide layout">
  <p:cSld name="Contents slide layou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/>
          <p:nvPr/>
        </p:nvSpPr>
        <p:spPr>
          <a:xfrm>
            <a:off x="8334877" y="191866"/>
            <a:ext cx="8091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4"/>
          <p:cNvSpPr/>
          <p:nvPr/>
        </p:nvSpPr>
        <p:spPr>
          <a:xfrm>
            <a:off x="0" y="189498"/>
            <a:ext cx="83349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4"/>
          <p:cNvSpPr/>
          <p:nvPr/>
        </p:nvSpPr>
        <p:spPr>
          <a:xfrm>
            <a:off x="3008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Images and Contents Layout">
  <p:cSld name="4_Images and Contents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/>
          <p:nvPr>
            <p:ph idx="2" type="pic"/>
          </p:nvPr>
        </p:nvSpPr>
        <p:spPr>
          <a:xfrm>
            <a:off x="4293394" y="0"/>
            <a:ext cx="4850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tyle slide layout">
  <p:cSld name="4_Style slide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/>
          <p:nvPr/>
        </p:nvSpPr>
        <p:spPr>
          <a:xfrm>
            <a:off x="0" y="0"/>
            <a:ext cx="424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6333"/>
            <a:ext cx="1561097" cy="1483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_Images &amp; Contents Layout">
  <p:cSld name="34_Images &amp; Contents Layou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/>
          <p:nvPr>
            <p:ph idx="2" type="pic"/>
          </p:nvPr>
        </p:nvSpPr>
        <p:spPr>
          <a:xfrm>
            <a:off x="3069000" y="0"/>
            <a:ext cx="6075000" cy="297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7"/>
          <p:cNvSpPr/>
          <p:nvPr>
            <p:ph idx="3" type="pic"/>
          </p:nvPr>
        </p:nvSpPr>
        <p:spPr>
          <a:xfrm>
            <a:off x="0" y="2970000"/>
            <a:ext cx="3069000" cy="217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37"/>
          <p:cNvSpPr/>
          <p:nvPr/>
        </p:nvSpPr>
        <p:spPr>
          <a:xfrm>
            <a:off x="3150000" y="3037500"/>
            <a:ext cx="5994000" cy="210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_Images &amp; Contents Layout">
  <p:cSld name="36_Images &amp; Contents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/>
          <p:nvPr>
            <p:ph idx="2" type="pic"/>
          </p:nvPr>
        </p:nvSpPr>
        <p:spPr>
          <a:xfrm>
            <a:off x="106609" y="107623"/>
            <a:ext cx="8930700" cy="492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S LAYOUT_12">
  <p:cSld name="IMAGE AND CONTENTS LAYOUT_1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/>
          <p:nvPr>
            <p:ph idx="2" type="pic"/>
          </p:nvPr>
        </p:nvSpPr>
        <p:spPr>
          <a:xfrm>
            <a:off x="1406725" y="1423099"/>
            <a:ext cx="7194900" cy="1792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39"/>
          <p:cNvSpPr/>
          <p:nvPr/>
        </p:nvSpPr>
        <p:spPr>
          <a:xfrm>
            <a:off x="-1" y="1423093"/>
            <a:ext cx="1406700" cy="179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9"/>
          <p:cNvSpPr/>
          <p:nvPr>
            <p:ph idx="3" type="pic"/>
          </p:nvPr>
        </p:nvSpPr>
        <p:spPr>
          <a:xfrm>
            <a:off x="7211560" y="3356519"/>
            <a:ext cx="1390200" cy="12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9"/>
          <p:cNvSpPr/>
          <p:nvPr>
            <p:ph idx="4" type="pic"/>
          </p:nvPr>
        </p:nvSpPr>
        <p:spPr>
          <a:xfrm>
            <a:off x="5678034" y="3356519"/>
            <a:ext cx="1390200" cy="12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9"/>
          <p:cNvSpPr/>
          <p:nvPr/>
        </p:nvSpPr>
        <p:spPr>
          <a:xfrm>
            <a:off x="8334877" y="191866"/>
            <a:ext cx="8091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9"/>
          <p:cNvSpPr/>
          <p:nvPr/>
        </p:nvSpPr>
        <p:spPr>
          <a:xfrm>
            <a:off x="0" y="189498"/>
            <a:ext cx="83349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9"/>
          <p:cNvSpPr/>
          <p:nvPr/>
        </p:nvSpPr>
        <p:spPr>
          <a:xfrm>
            <a:off x="3008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MAGES LAYOUT">
  <p:cSld name="1_IMAGES LAYOU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/>
          <p:nvPr>
            <p:ph idx="2" type="pic"/>
          </p:nvPr>
        </p:nvSpPr>
        <p:spPr>
          <a:xfrm>
            <a:off x="4176000" y="1459656"/>
            <a:ext cx="4968000" cy="251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40"/>
          <p:cNvSpPr/>
          <p:nvPr>
            <p:ph idx="3" type="pic"/>
          </p:nvPr>
        </p:nvSpPr>
        <p:spPr>
          <a:xfrm>
            <a:off x="-2307" y="1459656"/>
            <a:ext cx="1971000" cy="102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0"/>
          <p:cNvSpPr/>
          <p:nvPr>
            <p:ph idx="4" type="pic"/>
          </p:nvPr>
        </p:nvSpPr>
        <p:spPr>
          <a:xfrm>
            <a:off x="2086846" y="1459656"/>
            <a:ext cx="1971000" cy="102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0"/>
          <p:cNvSpPr/>
          <p:nvPr>
            <p:ph idx="5" type="pic"/>
          </p:nvPr>
        </p:nvSpPr>
        <p:spPr>
          <a:xfrm>
            <a:off x="0" y="2593656"/>
            <a:ext cx="4057800" cy="137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40"/>
          <p:cNvSpPr/>
          <p:nvPr/>
        </p:nvSpPr>
        <p:spPr>
          <a:xfrm>
            <a:off x="0" y="4042666"/>
            <a:ext cx="9144000" cy="6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0"/>
          <p:cNvSpPr/>
          <p:nvPr/>
        </p:nvSpPr>
        <p:spPr>
          <a:xfrm>
            <a:off x="8334877" y="191866"/>
            <a:ext cx="8091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0"/>
          <p:cNvSpPr/>
          <p:nvPr/>
        </p:nvSpPr>
        <p:spPr>
          <a:xfrm>
            <a:off x="0" y="189498"/>
            <a:ext cx="83349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0"/>
          <p:cNvSpPr/>
          <p:nvPr/>
        </p:nvSpPr>
        <p:spPr>
          <a:xfrm>
            <a:off x="3008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_Images &amp; Contents Layout">
  <p:cSld name="35_Images &amp; Contents Layout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>
            <a:off x="0" y="1412931"/>
            <a:ext cx="2483700" cy="31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>
            <p:ph idx="2" type="pic"/>
          </p:nvPr>
        </p:nvSpPr>
        <p:spPr>
          <a:xfrm>
            <a:off x="6741369" y="1412931"/>
            <a:ext cx="1979700" cy="31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1"/>
          <p:cNvSpPr/>
          <p:nvPr>
            <p:ph idx="3" type="pic"/>
          </p:nvPr>
        </p:nvSpPr>
        <p:spPr>
          <a:xfrm>
            <a:off x="4662265" y="1412931"/>
            <a:ext cx="1979700" cy="31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41"/>
          <p:cNvSpPr/>
          <p:nvPr>
            <p:ph idx="4" type="pic"/>
          </p:nvPr>
        </p:nvSpPr>
        <p:spPr>
          <a:xfrm>
            <a:off x="2583161" y="1412931"/>
            <a:ext cx="1979700" cy="31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41"/>
          <p:cNvSpPr/>
          <p:nvPr/>
        </p:nvSpPr>
        <p:spPr>
          <a:xfrm>
            <a:off x="8820472" y="1412931"/>
            <a:ext cx="323400" cy="31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1"/>
          <p:cNvSpPr/>
          <p:nvPr/>
        </p:nvSpPr>
        <p:spPr>
          <a:xfrm>
            <a:off x="8334877" y="191866"/>
            <a:ext cx="8091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1"/>
          <p:cNvSpPr/>
          <p:nvPr/>
        </p:nvSpPr>
        <p:spPr>
          <a:xfrm>
            <a:off x="0" y="189498"/>
            <a:ext cx="83349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1"/>
          <p:cNvSpPr txBox="1"/>
          <p:nvPr>
            <p:ph idx="1" type="body"/>
          </p:nvPr>
        </p:nvSpPr>
        <p:spPr>
          <a:xfrm>
            <a:off x="315829" y="236987"/>
            <a:ext cx="66504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7" name="Google Shape;20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/>
          <p:cNvSpPr/>
          <p:nvPr/>
        </p:nvSpPr>
        <p:spPr>
          <a:xfrm>
            <a:off x="3008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Slide layout">
  <p:cSld name="Section Break Slide layou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"/>
          <p:cNvSpPr/>
          <p:nvPr/>
        </p:nvSpPr>
        <p:spPr>
          <a:xfrm>
            <a:off x="0" y="1321594"/>
            <a:ext cx="2214563" cy="2457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2057400" y="1321594"/>
            <a:ext cx="7086600" cy="2457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5788" y="1265300"/>
            <a:ext cx="2857500" cy="281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IMAGES LAYOUT">
  <p:cSld name="5_IMAGES LAYOU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42"/>
          <p:cNvGrpSpPr/>
          <p:nvPr/>
        </p:nvGrpSpPr>
        <p:grpSpPr>
          <a:xfrm>
            <a:off x="0" y="1547279"/>
            <a:ext cx="6303115" cy="2912632"/>
            <a:chOff x="0" y="1992982"/>
            <a:chExt cx="3096745" cy="3380100"/>
          </a:xfrm>
        </p:grpSpPr>
        <p:sp>
          <p:nvSpPr>
            <p:cNvPr id="211" name="Google Shape;211;p42"/>
            <p:cNvSpPr/>
            <p:nvPr/>
          </p:nvSpPr>
          <p:spPr>
            <a:xfrm>
              <a:off x="0" y="1992982"/>
              <a:ext cx="3025200" cy="33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2"/>
            <p:cNvSpPr/>
            <p:nvPr/>
          </p:nvSpPr>
          <p:spPr>
            <a:xfrm>
              <a:off x="3051145" y="1992982"/>
              <a:ext cx="45600" cy="33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3" name="Google Shape;21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4864" y="1428854"/>
            <a:ext cx="2084592" cy="3416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2"/>
          <p:cNvSpPr/>
          <p:nvPr>
            <p:ph idx="2" type="pic"/>
          </p:nvPr>
        </p:nvSpPr>
        <p:spPr>
          <a:xfrm>
            <a:off x="6970739" y="1865681"/>
            <a:ext cx="1464300" cy="220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42"/>
          <p:cNvSpPr/>
          <p:nvPr/>
        </p:nvSpPr>
        <p:spPr>
          <a:xfrm>
            <a:off x="8334877" y="191866"/>
            <a:ext cx="8091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>
            <a:off x="0" y="189498"/>
            <a:ext cx="83349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2"/>
          <p:cNvSpPr/>
          <p:nvPr/>
        </p:nvSpPr>
        <p:spPr>
          <a:xfrm>
            <a:off x="3008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Images &amp; Contents Layout">
  <p:cSld name="10_Images &amp; Contents Layout"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/>
          <p:nvPr/>
        </p:nvSpPr>
        <p:spPr>
          <a:xfrm>
            <a:off x="4739186" y="444752"/>
            <a:ext cx="3835500" cy="42540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>
            <p:ph idx="2" type="pic"/>
          </p:nvPr>
        </p:nvSpPr>
        <p:spPr>
          <a:xfrm>
            <a:off x="5100125" y="0"/>
            <a:ext cx="3113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E4E4E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4E4E4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Images &amp; Contents Layout">
  <p:cSld name="22_Images &amp; Contents Layout">
    <p:bg>
      <p:bgPr>
        <a:solidFill>
          <a:schemeClr val="accen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/>
          <p:nvPr/>
        </p:nvSpPr>
        <p:spPr>
          <a:xfrm flipH="1">
            <a:off x="3235072" y="416851"/>
            <a:ext cx="2700000" cy="234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4"/>
          <p:cNvSpPr/>
          <p:nvPr>
            <p:ph idx="2" type="pic"/>
          </p:nvPr>
        </p:nvSpPr>
        <p:spPr>
          <a:xfrm>
            <a:off x="2562046" y="2760984"/>
            <a:ext cx="2025000" cy="197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44"/>
          <p:cNvSpPr/>
          <p:nvPr>
            <p:ph idx="3" type="pic"/>
          </p:nvPr>
        </p:nvSpPr>
        <p:spPr>
          <a:xfrm>
            <a:off x="540992" y="2760984"/>
            <a:ext cx="2025000" cy="197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44"/>
          <p:cNvSpPr/>
          <p:nvPr>
            <p:ph idx="4" type="pic"/>
          </p:nvPr>
        </p:nvSpPr>
        <p:spPr>
          <a:xfrm>
            <a:off x="6604154" y="2760984"/>
            <a:ext cx="2025000" cy="197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44"/>
          <p:cNvSpPr/>
          <p:nvPr>
            <p:ph idx="5" type="pic"/>
          </p:nvPr>
        </p:nvSpPr>
        <p:spPr>
          <a:xfrm>
            <a:off x="4583100" y="2760984"/>
            <a:ext cx="2025000" cy="197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44"/>
          <p:cNvSpPr/>
          <p:nvPr>
            <p:ph idx="6" type="pic"/>
          </p:nvPr>
        </p:nvSpPr>
        <p:spPr>
          <a:xfrm>
            <a:off x="540992" y="416851"/>
            <a:ext cx="2700000" cy="234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4"/>
          <p:cNvSpPr/>
          <p:nvPr>
            <p:ph idx="7" type="pic"/>
          </p:nvPr>
        </p:nvSpPr>
        <p:spPr>
          <a:xfrm>
            <a:off x="5929154" y="416851"/>
            <a:ext cx="2700000" cy="234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81000" spcFirstLastPara="1" rIns="68575" wrap="square" tIns="2700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Images &amp; Contents Layout">
  <p:cSld name="11_Images &amp; Contents Layou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/>
          <p:nvPr/>
        </p:nvSpPr>
        <p:spPr>
          <a:xfrm>
            <a:off x="3024000" y="0"/>
            <a:ext cx="309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5"/>
          <p:cNvSpPr/>
          <p:nvPr>
            <p:ph idx="2" type="pic"/>
          </p:nvPr>
        </p:nvSpPr>
        <p:spPr>
          <a:xfrm>
            <a:off x="0" y="0"/>
            <a:ext cx="302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5"/>
          <p:cNvSpPr/>
          <p:nvPr>
            <p:ph idx="3" type="pic"/>
          </p:nvPr>
        </p:nvSpPr>
        <p:spPr>
          <a:xfrm>
            <a:off x="6120000" y="0"/>
            <a:ext cx="302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45"/>
          <p:cNvSpPr/>
          <p:nvPr/>
        </p:nvSpPr>
        <p:spPr>
          <a:xfrm>
            <a:off x="4035177" y="0"/>
            <a:ext cx="1080000" cy="14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5"/>
          <p:cNvSpPr/>
          <p:nvPr/>
        </p:nvSpPr>
        <p:spPr>
          <a:xfrm>
            <a:off x="4035177" y="4964748"/>
            <a:ext cx="1080000" cy="17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ontents slide layout">
  <p:cSld name="2_Contents slide layou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8334877" y="191866"/>
            <a:ext cx="8091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8"/>
          <p:cNvSpPr/>
          <p:nvPr/>
        </p:nvSpPr>
        <p:spPr>
          <a:xfrm>
            <a:off x="0" y="189498"/>
            <a:ext cx="83349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/>
          <p:nvPr/>
        </p:nvSpPr>
        <p:spPr>
          <a:xfrm>
            <a:off x="3008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8"/>
          <p:cNvSpPr/>
          <p:nvPr>
            <p:ph idx="2" type="pic"/>
          </p:nvPr>
        </p:nvSpPr>
        <p:spPr>
          <a:xfrm>
            <a:off x="6301736" y="1267005"/>
            <a:ext cx="2308800" cy="263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8"/>
          <p:cNvSpPr/>
          <p:nvPr/>
        </p:nvSpPr>
        <p:spPr>
          <a:xfrm>
            <a:off x="6300193" y="3901089"/>
            <a:ext cx="2316000" cy="7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8"/>
          <p:cNvSpPr/>
          <p:nvPr>
            <p:ph idx="3" type="pic"/>
          </p:nvPr>
        </p:nvSpPr>
        <p:spPr>
          <a:xfrm>
            <a:off x="3421416" y="1274089"/>
            <a:ext cx="2308800" cy="263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48"/>
          <p:cNvSpPr/>
          <p:nvPr/>
        </p:nvSpPr>
        <p:spPr>
          <a:xfrm>
            <a:off x="3419874" y="3908173"/>
            <a:ext cx="2316000" cy="7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8"/>
          <p:cNvSpPr/>
          <p:nvPr>
            <p:ph idx="4" type="pic"/>
          </p:nvPr>
        </p:nvSpPr>
        <p:spPr>
          <a:xfrm>
            <a:off x="541097" y="1281173"/>
            <a:ext cx="2308800" cy="263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48"/>
          <p:cNvSpPr/>
          <p:nvPr/>
        </p:nvSpPr>
        <p:spPr>
          <a:xfrm>
            <a:off x="539554" y="3915257"/>
            <a:ext cx="2316000" cy="7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Images and Contents Layout">
  <p:cSld name="6_Images and Contents Layout">
    <p:bg>
      <p:bgPr>
        <a:solidFill>
          <a:schemeClr val="accent1">
            <a:alpha val="89800"/>
          </a:schemeClr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"/>
          <p:cNvSpPr/>
          <p:nvPr/>
        </p:nvSpPr>
        <p:spPr>
          <a:xfrm>
            <a:off x="0" y="2409732"/>
            <a:ext cx="9144000" cy="232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49"/>
          <p:cNvGrpSpPr/>
          <p:nvPr/>
        </p:nvGrpSpPr>
        <p:grpSpPr>
          <a:xfrm>
            <a:off x="1640956" y="676866"/>
            <a:ext cx="5517373" cy="2813915"/>
            <a:chOff x="-612576" y="1705002"/>
            <a:chExt cx="5688600" cy="2537802"/>
          </a:xfrm>
        </p:grpSpPr>
        <p:sp>
          <p:nvSpPr>
            <p:cNvPr id="253" name="Google Shape;253;p49"/>
            <p:cNvSpPr/>
            <p:nvPr/>
          </p:nvSpPr>
          <p:spPr>
            <a:xfrm>
              <a:off x="-612576" y="3738804"/>
              <a:ext cx="5688600" cy="504000"/>
            </a:xfrm>
            <a:prstGeom prst="ellipse">
              <a:avLst/>
            </a:prstGeom>
            <a:solidFill>
              <a:srgbClr val="97979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E:\002-KIMS BUSINESS\000-B-KIMS-소스 분류-2014\00-kims-작업건별-재료모음\002-일러-모니터-모바일-타블렛\laptop-01.png" id="254" name="Google Shape;254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3358" y="1705002"/>
              <a:ext cx="4456635" cy="25165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49"/>
          <p:cNvSpPr/>
          <p:nvPr>
            <p:ph idx="2" type="pic"/>
          </p:nvPr>
        </p:nvSpPr>
        <p:spPr>
          <a:xfrm>
            <a:off x="3128000" y="1025297"/>
            <a:ext cx="2652000" cy="19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layout">
  <p:cSld name="End slide layou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/>
          <p:nvPr/>
        </p:nvSpPr>
        <p:spPr>
          <a:xfrm>
            <a:off x="2643188" y="0"/>
            <a:ext cx="385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0"/>
          <p:cNvSpPr/>
          <p:nvPr/>
        </p:nvSpPr>
        <p:spPr>
          <a:xfrm>
            <a:off x="3579018" y="0"/>
            <a:ext cx="19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1844" y="483432"/>
            <a:ext cx="3809573" cy="300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ntents slide layout">
  <p:cSld name="1_Contents slide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/>
          <p:nvPr/>
        </p:nvSpPr>
        <p:spPr>
          <a:xfrm>
            <a:off x="8334877" y="191866"/>
            <a:ext cx="809123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"/>
          <p:cNvSpPr/>
          <p:nvPr/>
        </p:nvSpPr>
        <p:spPr>
          <a:xfrm>
            <a:off x="0" y="189498"/>
            <a:ext cx="8334877" cy="63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/>
          <p:nvPr/>
        </p:nvSpPr>
        <p:spPr>
          <a:xfrm>
            <a:off x="3008" y="189319"/>
            <a:ext cx="159418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6"/>
          <p:cNvSpPr/>
          <p:nvPr>
            <p:ph idx="2" type="pic"/>
          </p:nvPr>
        </p:nvSpPr>
        <p:spPr>
          <a:xfrm>
            <a:off x="3764258" y="1351049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6"/>
          <p:cNvSpPr/>
          <p:nvPr>
            <p:ph idx="3" type="pic"/>
          </p:nvPr>
        </p:nvSpPr>
        <p:spPr>
          <a:xfrm>
            <a:off x="5617130" y="1351049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6"/>
          <p:cNvSpPr/>
          <p:nvPr>
            <p:ph idx="4" type="pic"/>
          </p:nvPr>
        </p:nvSpPr>
        <p:spPr>
          <a:xfrm>
            <a:off x="7470000" y="1351049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6"/>
          <p:cNvSpPr/>
          <p:nvPr>
            <p:ph idx="5" type="pic"/>
          </p:nvPr>
        </p:nvSpPr>
        <p:spPr>
          <a:xfrm>
            <a:off x="1911388" y="3002674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6"/>
          <p:cNvSpPr/>
          <p:nvPr>
            <p:ph idx="6" type="pic"/>
          </p:nvPr>
        </p:nvSpPr>
        <p:spPr>
          <a:xfrm>
            <a:off x="3764258" y="3002674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/>
          <p:nvPr>
            <p:ph idx="7" type="pic"/>
          </p:nvPr>
        </p:nvSpPr>
        <p:spPr>
          <a:xfrm>
            <a:off x="7470000" y="3002674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/>
          <p:nvPr/>
        </p:nvSpPr>
        <p:spPr>
          <a:xfrm>
            <a:off x="5617129" y="3002674"/>
            <a:ext cx="1674000" cy="15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1" y="1351049"/>
            <a:ext cx="3585387" cy="153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con sets layout">
  <p:cSld name="1_Icon sets layou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"/>
          <p:cNvSpPr/>
          <p:nvPr/>
        </p:nvSpPr>
        <p:spPr>
          <a:xfrm>
            <a:off x="265507" y="848693"/>
            <a:ext cx="2670600" cy="4051800"/>
          </a:xfrm>
          <a:prstGeom prst="roundRect">
            <a:avLst>
              <a:gd fmla="val 396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2"/>
          <p:cNvSpPr/>
          <p:nvPr/>
        </p:nvSpPr>
        <p:spPr>
          <a:xfrm>
            <a:off x="398950" y="1010625"/>
            <a:ext cx="115500" cy="3761400"/>
          </a:xfrm>
          <a:prstGeom prst="roundRect">
            <a:avLst>
              <a:gd fmla="val 50000" name="adj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2"/>
          <p:cNvSpPr/>
          <p:nvPr/>
        </p:nvSpPr>
        <p:spPr>
          <a:xfrm rot="5400000">
            <a:off x="2292806" y="957527"/>
            <a:ext cx="514500" cy="5139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2"/>
          <p:cNvSpPr txBox="1"/>
          <p:nvPr/>
        </p:nvSpPr>
        <p:spPr>
          <a:xfrm>
            <a:off x="533778" y="1227910"/>
            <a:ext cx="1674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2"/>
          <p:cNvSpPr txBox="1"/>
          <p:nvPr/>
        </p:nvSpPr>
        <p:spPr>
          <a:xfrm>
            <a:off x="533778" y="1595596"/>
            <a:ext cx="167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2"/>
          <p:cNvSpPr txBox="1"/>
          <p:nvPr/>
        </p:nvSpPr>
        <p:spPr>
          <a:xfrm>
            <a:off x="540922" y="4356328"/>
            <a:ext cx="2037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www.googleslidesppt.com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2"/>
          <p:cNvSpPr txBox="1"/>
          <p:nvPr/>
        </p:nvSpPr>
        <p:spPr>
          <a:xfrm>
            <a:off x="540922" y="3337742"/>
            <a:ext cx="20379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Slides Themes</a:t>
            </a:r>
            <a:endParaRPr b="1"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_Images &amp; Contents Layout">
  <p:cSld name="37_Images &amp; Contents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>
            <p:ph idx="2" type="pic"/>
          </p:nvPr>
        </p:nvSpPr>
        <p:spPr>
          <a:xfrm>
            <a:off x="2720544" y="0"/>
            <a:ext cx="6423456" cy="5143500"/>
          </a:xfrm>
          <a:prstGeom prst="parallelogram">
            <a:avLst>
              <a:gd fmla="val 25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s slide layout">
  <p:cSld name="Contents slide layou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8334877" y="191866"/>
            <a:ext cx="809123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0" y="189498"/>
            <a:ext cx="8334877" cy="63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155" y="148101"/>
            <a:ext cx="1088912" cy="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/>
          <p:nvPr/>
        </p:nvSpPr>
        <p:spPr>
          <a:xfrm>
            <a:off x="3008" y="189319"/>
            <a:ext cx="159418" cy="635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Images and Contents Layout">
  <p:cSld name="4_Images and Contents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>
            <p:ph idx="2" type="pic"/>
          </p:nvPr>
        </p:nvSpPr>
        <p:spPr>
          <a:xfrm>
            <a:off x="4293394" y="0"/>
            <a:ext cx="4850606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tyle slide layout">
  <p:cSld name="4_Style slide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0" y="0"/>
            <a:ext cx="42411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6333"/>
            <a:ext cx="1561097" cy="1483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 txBox="1"/>
          <p:nvPr>
            <p:ph idx="1" type="body"/>
          </p:nvPr>
        </p:nvSpPr>
        <p:spPr>
          <a:xfrm>
            <a:off x="350050" y="3093250"/>
            <a:ext cx="64578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</a:pPr>
            <a:r>
              <a:rPr b="1" lang="en" sz="4100">
                <a:solidFill>
                  <a:schemeClr val="accent1"/>
                </a:solidFill>
              </a:rPr>
              <a:t>Analyse sentimental sur Twitter du Bitcoin</a:t>
            </a:r>
            <a:endParaRPr b="1" i="0" sz="4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 txBox="1"/>
          <p:nvPr/>
        </p:nvSpPr>
        <p:spPr>
          <a:xfrm>
            <a:off x="53925" y="345125"/>
            <a:ext cx="2339700" cy="24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3-Analyse Frequentielle des mots avec WordCloud</a:t>
            </a:r>
            <a:r>
              <a:rPr b="1" lang="en" sz="2700">
                <a:solidFill>
                  <a:schemeClr val="lt1"/>
                </a:solidFill>
              </a:rPr>
              <a:t> </a:t>
            </a:r>
            <a:br>
              <a:rPr b="1" lang="en" sz="2700">
                <a:solidFill>
                  <a:schemeClr val="lt1"/>
                </a:solidFill>
              </a:rPr>
            </a:br>
            <a:endParaRPr sz="11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465" name="Google Shape;465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147" r="0" t="-1091"/>
          <a:stretch/>
        </p:blipFill>
        <p:spPr>
          <a:xfrm>
            <a:off x="1269175" y="-125"/>
            <a:ext cx="7875000" cy="5143500"/>
          </a:xfrm>
          <a:prstGeom prst="parallelogram">
            <a:avLst>
              <a:gd fmla="val 25000" name="adj"/>
            </a:avLst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/>
          <p:nvPr/>
        </p:nvSpPr>
        <p:spPr>
          <a:xfrm>
            <a:off x="276600" y="2691200"/>
            <a:ext cx="24765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4-Detection des communautés avec les Graphes des Tweets</a:t>
            </a:r>
            <a:br>
              <a:rPr b="1" lang="en" sz="2700">
                <a:solidFill>
                  <a:schemeClr val="lt1"/>
                </a:solidFill>
              </a:rPr>
            </a:br>
            <a:br>
              <a:rPr b="1" lang="en" sz="2700">
                <a:solidFill>
                  <a:schemeClr val="lt1"/>
                </a:solidFill>
              </a:rPr>
            </a:br>
            <a:br>
              <a:rPr b="1" lang="en" sz="2700">
                <a:solidFill>
                  <a:schemeClr val="lt1"/>
                </a:solidFill>
              </a:rPr>
            </a:br>
            <a:br>
              <a:rPr b="1" lang="en" sz="2700">
                <a:solidFill>
                  <a:schemeClr val="lt1"/>
                </a:solidFill>
              </a:rPr>
            </a:br>
            <a:endParaRPr sz="11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471" name="Google Shape;471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19601" t="0"/>
          <a:stretch/>
        </p:blipFill>
        <p:spPr>
          <a:xfrm>
            <a:off x="2371350" y="0"/>
            <a:ext cx="6772800" cy="5143500"/>
          </a:xfrm>
          <a:prstGeom prst="parallelogram">
            <a:avLst>
              <a:gd fmla="val 25000" name="adj"/>
            </a:avLst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/>
        </p:nvSpPr>
        <p:spPr>
          <a:xfrm>
            <a:off x="254325" y="2446275"/>
            <a:ext cx="2551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5-Visualisation sur Gephi</a:t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477" name="Google Shape;477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34668" l="-15977" r="-14027" t="-19343"/>
          <a:stretch/>
        </p:blipFill>
        <p:spPr>
          <a:xfrm>
            <a:off x="2371350" y="0"/>
            <a:ext cx="6772800" cy="5143500"/>
          </a:xfrm>
          <a:prstGeom prst="parallelogram">
            <a:avLst>
              <a:gd fmla="val 25000" name="adj"/>
            </a:avLst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 txBox="1"/>
          <p:nvPr/>
        </p:nvSpPr>
        <p:spPr>
          <a:xfrm>
            <a:off x="103850" y="285950"/>
            <a:ext cx="89070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Les Interations sur Twitter le jour de la Chute :</a:t>
            </a:r>
            <a:br>
              <a:rPr b="1" lang="en" sz="2700">
                <a:solidFill>
                  <a:schemeClr val="lt1"/>
                </a:solidFill>
              </a:rPr>
            </a:br>
            <a:endParaRPr sz="11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483" name="Google Shape;483;p65"/>
          <p:cNvSpPr txBox="1"/>
          <p:nvPr/>
        </p:nvSpPr>
        <p:spPr>
          <a:xfrm>
            <a:off x="431825" y="1082450"/>
            <a:ext cx="83583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</a:rPr>
              <a:t>Tone Vays:</a:t>
            </a:r>
            <a:endParaRPr b="1" sz="18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</a:rPr>
              <a:t>“Expected Drop” = “Chute Attendue”</a:t>
            </a:r>
            <a:endParaRPr b="1" sz="1800">
              <a:solidFill>
                <a:srgbClr val="F3F3F3"/>
              </a:solidFill>
            </a:endParaRPr>
          </a:p>
        </p:txBody>
      </p:sp>
      <p:sp>
        <p:nvSpPr>
          <p:cNvPr id="484" name="Google Shape;484;p65"/>
          <p:cNvSpPr txBox="1"/>
          <p:nvPr/>
        </p:nvSpPr>
        <p:spPr>
          <a:xfrm>
            <a:off x="2370223" y="2090000"/>
            <a:ext cx="16881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800">
                <a:solidFill>
                  <a:schemeClr val="accent4"/>
                </a:solidFill>
              </a:rPr>
              <a:t>1.098 Likes!</a:t>
            </a:r>
            <a:endParaRPr b="1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50" y="2090003"/>
            <a:ext cx="9143999" cy="2934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6"/>
          <p:cNvSpPr txBox="1"/>
          <p:nvPr/>
        </p:nvSpPr>
        <p:spPr>
          <a:xfrm>
            <a:off x="103850" y="285950"/>
            <a:ext cx="42048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Le Tweet le plus Liked:</a:t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br>
              <a:rPr b="1" lang="en" sz="2700">
                <a:solidFill>
                  <a:schemeClr val="lt1"/>
                </a:solidFill>
              </a:rPr>
            </a:br>
            <a:endParaRPr sz="11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625" y="0"/>
            <a:ext cx="4787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6"/>
          <p:cNvSpPr txBox="1"/>
          <p:nvPr/>
        </p:nvSpPr>
        <p:spPr>
          <a:xfrm>
            <a:off x="431825" y="1082450"/>
            <a:ext cx="34545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</a:rPr>
              <a:t>Tone Vays:</a:t>
            </a:r>
            <a:endParaRPr b="1" sz="18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</a:rPr>
              <a:t>“Expected Drop” = “Chute Attendue”</a:t>
            </a:r>
            <a:endParaRPr b="1" sz="1800">
              <a:solidFill>
                <a:srgbClr val="F3F3F3"/>
              </a:solidFill>
            </a:endParaRPr>
          </a:p>
        </p:txBody>
      </p:sp>
      <p:sp>
        <p:nvSpPr>
          <p:cNvPr id="493" name="Google Shape;493;p66"/>
          <p:cNvSpPr/>
          <p:nvPr/>
        </p:nvSpPr>
        <p:spPr>
          <a:xfrm>
            <a:off x="3132671" y="2801990"/>
            <a:ext cx="647400" cy="2178900"/>
          </a:xfrm>
          <a:prstGeom prst="upArrow">
            <a:avLst>
              <a:gd fmla="val 50000" name="adj1"/>
              <a:gd fmla="val 6629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6"/>
          <p:cNvSpPr txBox="1"/>
          <p:nvPr/>
        </p:nvSpPr>
        <p:spPr>
          <a:xfrm>
            <a:off x="2370223" y="2090000"/>
            <a:ext cx="16881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800">
                <a:solidFill>
                  <a:schemeClr val="accent4"/>
                </a:solidFill>
              </a:rPr>
              <a:t>1.098 Likes!</a:t>
            </a:r>
            <a:endParaRPr b="1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7"/>
          <p:cNvSpPr txBox="1"/>
          <p:nvPr>
            <p:ph idx="1" type="body"/>
          </p:nvPr>
        </p:nvSpPr>
        <p:spPr>
          <a:xfrm>
            <a:off x="315825" y="236975"/>
            <a:ext cx="75108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" sz="4100">
                <a:solidFill>
                  <a:schemeClr val="lt1"/>
                </a:solidFill>
              </a:rPr>
              <a:t>Evolution Récente: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7"/>
          <p:cNvSpPr txBox="1"/>
          <p:nvPr/>
        </p:nvSpPr>
        <p:spPr>
          <a:xfrm>
            <a:off x="315825" y="943750"/>
            <a:ext cx="8194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Série Temporelle (</a:t>
            </a:r>
            <a:r>
              <a:rPr b="1" lang="en" sz="1800"/>
              <a:t>Modèle</a:t>
            </a:r>
            <a:r>
              <a:rPr b="1" lang="en" sz="1800"/>
              <a:t> ARIMA): </a:t>
            </a:r>
            <a:r>
              <a:rPr b="1" lang="en" sz="1800"/>
              <a:t>modélisation</a:t>
            </a:r>
            <a:r>
              <a:rPr b="1" lang="en" sz="1800"/>
              <a:t>, apprentissage et </a:t>
            </a:r>
            <a:r>
              <a:rPr b="1" lang="en" sz="1800"/>
              <a:t>prédiction</a:t>
            </a:r>
            <a:r>
              <a:rPr b="1" lang="en" sz="1800"/>
              <a:t> </a:t>
            </a:r>
            <a:endParaRPr b="1" sz="1800"/>
          </a:p>
        </p:txBody>
      </p:sp>
      <p:pic>
        <p:nvPicPr>
          <p:cNvPr id="501" name="Google Shape;5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12" y="1750775"/>
            <a:ext cx="4251689" cy="21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275" y="1750775"/>
            <a:ext cx="4260650" cy="21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7"/>
          <p:cNvSpPr txBox="1"/>
          <p:nvPr/>
        </p:nvSpPr>
        <p:spPr>
          <a:xfrm>
            <a:off x="501000" y="4063600"/>
            <a:ext cx="33843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et validation: le </a:t>
            </a:r>
            <a:r>
              <a:rPr lang="en"/>
              <a:t>modèle</a:t>
            </a:r>
            <a:r>
              <a:rPr lang="en"/>
              <a:t> suit bien </a:t>
            </a:r>
            <a:r>
              <a:rPr lang="en"/>
              <a:t>l'évolution</a:t>
            </a:r>
            <a:r>
              <a:rPr lang="en"/>
              <a:t> du bitcoin</a:t>
            </a:r>
            <a:endParaRPr/>
          </a:p>
        </p:txBody>
      </p:sp>
      <p:sp>
        <p:nvSpPr>
          <p:cNvPr id="504" name="Google Shape;504;p67"/>
          <p:cNvSpPr txBox="1"/>
          <p:nvPr/>
        </p:nvSpPr>
        <p:spPr>
          <a:xfrm>
            <a:off x="4887450" y="4063600"/>
            <a:ext cx="37965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Prédiction</a:t>
            </a:r>
            <a:r>
              <a:rPr lang="en"/>
              <a:t>: </a:t>
            </a:r>
            <a:r>
              <a:rPr lang="en"/>
              <a:t>évolution</a:t>
            </a:r>
            <a:r>
              <a:rPr lang="en"/>
              <a:t> constante avec un grand taux </a:t>
            </a:r>
            <a:r>
              <a:rPr lang="en"/>
              <a:t>d'erreur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/>
          <p:nvPr>
            <p:ph idx="1" type="body"/>
          </p:nvPr>
        </p:nvSpPr>
        <p:spPr>
          <a:xfrm>
            <a:off x="3673925" y="2525625"/>
            <a:ext cx="66354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2"/>
                </a:solidFill>
              </a:rPr>
              <a:t>La Chute du Bitcoin: BCH concurrent?</a:t>
            </a:r>
            <a:endParaRPr sz="36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1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Arial"/>
              <a:buNone/>
            </a:pPr>
            <a:r>
              <a:t/>
            </a:r>
            <a:endParaRPr sz="4100">
              <a:solidFill>
                <a:schemeClr val="lt2"/>
              </a:solidFill>
            </a:endParaRPr>
          </a:p>
        </p:txBody>
      </p:sp>
      <p:sp>
        <p:nvSpPr>
          <p:cNvPr id="510" name="Google Shape;510;p68"/>
          <p:cNvSpPr txBox="1"/>
          <p:nvPr>
            <p:ph idx="2" type="body"/>
          </p:nvPr>
        </p:nvSpPr>
        <p:spPr>
          <a:xfrm>
            <a:off x="3673919" y="2846318"/>
            <a:ext cx="4679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A quoi est </a:t>
            </a:r>
            <a:r>
              <a:rPr lang="en">
                <a:solidFill>
                  <a:schemeClr val="lt2"/>
                </a:solidFill>
              </a:rPr>
              <a:t>dû</a:t>
            </a:r>
            <a:r>
              <a:rPr lang="en">
                <a:solidFill>
                  <a:schemeClr val="lt2"/>
                </a:solidFill>
              </a:rPr>
              <a:t> la Chute du Bitcoin? Analyse du BCH</a:t>
            </a:r>
            <a:br>
              <a:rPr lang="en">
                <a:solidFill>
                  <a:schemeClr val="lt2"/>
                </a:solidFill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9"/>
          <p:cNvSpPr txBox="1"/>
          <p:nvPr>
            <p:ph idx="1" type="body"/>
          </p:nvPr>
        </p:nvSpPr>
        <p:spPr>
          <a:xfrm>
            <a:off x="315829" y="236987"/>
            <a:ext cx="66504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BCH: FORK de Bitcoin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516" name="Google Shape;516;p69"/>
          <p:cNvSpPr/>
          <p:nvPr/>
        </p:nvSpPr>
        <p:spPr>
          <a:xfrm>
            <a:off x="6316199" y="2499892"/>
            <a:ext cx="2340494" cy="2368274"/>
          </a:xfrm>
          <a:custGeom>
            <a:rect b="b" l="l" r="r" t="t"/>
            <a:pathLst>
              <a:path extrusionOk="0" h="2969622" w="2934789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69"/>
          <p:cNvGrpSpPr/>
          <p:nvPr/>
        </p:nvGrpSpPr>
        <p:grpSpPr>
          <a:xfrm rot="4118301">
            <a:off x="5975339" y="2663703"/>
            <a:ext cx="963970" cy="1103429"/>
            <a:chOff x="6785797" y="3421890"/>
            <a:chExt cx="1285248" cy="1471186"/>
          </a:xfrm>
        </p:grpSpPr>
        <p:sp>
          <p:nvSpPr>
            <p:cNvPr id="518" name="Google Shape;518;p69"/>
            <p:cNvSpPr/>
            <p:nvPr/>
          </p:nvSpPr>
          <p:spPr>
            <a:xfrm rot="-1784693">
              <a:off x="7603041" y="3621281"/>
              <a:ext cx="99166" cy="1334591"/>
            </a:xfrm>
            <a:prstGeom prst="roundRect">
              <a:avLst>
                <a:gd fmla="val 33702" name="adj"/>
              </a:avLst>
            </a:prstGeom>
            <a:gradFill>
              <a:gsLst>
                <a:gs pos="0">
                  <a:srgbClr val="CB7A00"/>
                </a:gs>
                <a:gs pos="100000">
                  <a:srgbClr val="CB7A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9"/>
            <p:cNvSpPr/>
            <p:nvPr/>
          </p:nvSpPr>
          <p:spPr>
            <a:xfrm rot="-1779617">
              <a:off x="7299741" y="3749835"/>
              <a:ext cx="176415" cy="156396"/>
            </a:xfrm>
            <a:prstGeom prst="roundRect">
              <a:avLst>
                <a:gd fmla="val 2755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9"/>
            <p:cNvSpPr/>
            <p:nvPr/>
          </p:nvSpPr>
          <p:spPr>
            <a:xfrm rot="3409566">
              <a:off x="7609295" y="3406372"/>
              <a:ext cx="279906" cy="585932"/>
            </a:xfrm>
            <a:custGeom>
              <a:rect b="b" l="l" r="r" t="t"/>
              <a:pathLst>
                <a:path extrusionOk="0" h="585592" w="279743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9"/>
            <p:cNvSpPr/>
            <p:nvPr/>
          </p:nvSpPr>
          <p:spPr>
            <a:xfrm flipH="1" rot="-7178303">
              <a:off x="6969760" y="3789008"/>
              <a:ext cx="280012" cy="586155"/>
            </a:xfrm>
            <a:custGeom>
              <a:rect b="b" l="l" r="r" t="t"/>
              <a:pathLst>
                <a:path extrusionOk="0" h="585592" w="279743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Google Shape;522;p69"/>
          <p:cNvGrpSpPr/>
          <p:nvPr/>
        </p:nvGrpSpPr>
        <p:grpSpPr>
          <a:xfrm>
            <a:off x="4914974" y="3219154"/>
            <a:ext cx="1160178" cy="1744621"/>
            <a:chOff x="6464233" y="4056139"/>
            <a:chExt cx="1546904" cy="2326161"/>
          </a:xfrm>
        </p:grpSpPr>
        <p:sp>
          <p:nvSpPr>
            <p:cNvPr id="523" name="Google Shape;523;p69"/>
            <p:cNvSpPr/>
            <p:nvPr/>
          </p:nvSpPr>
          <p:spPr>
            <a:xfrm flipH="1" rot="825477">
              <a:off x="6709369" y="4133442"/>
              <a:ext cx="912070" cy="2171556"/>
            </a:xfrm>
            <a:custGeom>
              <a:rect b="b" l="l" r="r" t="t"/>
              <a:pathLst>
                <a:path extrusionOk="0" h="2174487" w="913301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9"/>
            <p:cNvSpPr/>
            <p:nvPr/>
          </p:nvSpPr>
          <p:spPr>
            <a:xfrm rot="-3436766">
              <a:off x="7251647" y="4555407"/>
              <a:ext cx="211454" cy="558801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9"/>
            <p:cNvSpPr/>
            <p:nvPr/>
          </p:nvSpPr>
          <p:spPr>
            <a:xfrm rot="-6298980">
              <a:off x="7633067" y="4614389"/>
              <a:ext cx="171739" cy="55887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" name="Google Shape;526;p69"/>
          <p:cNvGrpSpPr/>
          <p:nvPr/>
        </p:nvGrpSpPr>
        <p:grpSpPr>
          <a:xfrm>
            <a:off x="7108477" y="4450985"/>
            <a:ext cx="755955" cy="80892"/>
            <a:chOff x="9071572" y="5941778"/>
            <a:chExt cx="1177500" cy="126000"/>
          </a:xfrm>
        </p:grpSpPr>
        <p:sp>
          <p:nvSpPr>
            <p:cNvPr id="527" name="Google Shape;527;p69"/>
            <p:cNvSpPr/>
            <p:nvPr/>
          </p:nvSpPr>
          <p:spPr>
            <a:xfrm>
              <a:off x="9071572" y="5941778"/>
              <a:ext cx="1177500" cy="126000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9"/>
            <p:cNvSpPr/>
            <p:nvPr/>
          </p:nvSpPr>
          <p:spPr>
            <a:xfrm flipH="1">
              <a:off x="91081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9"/>
            <p:cNvSpPr/>
            <p:nvPr/>
          </p:nvSpPr>
          <p:spPr>
            <a:xfrm flipH="1">
              <a:off x="91962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9"/>
            <p:cNvSpPr/>
            <p:nvPr/>
          </p:nvSpPr>
          <p:spPr>
            <a:xfrm flipH="1">
              <a:off x="92842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9"/>
            <p:cNvSpPr/>
            <p:nvPr/>
          </p:nvSpPr>
          <p:spPr>
            <a:xfrm flipH="1">
              <a:off x="937238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9"/>
            <p:cNvSpPr/>
            <p:nvPr/>
          </p:nvSpPr>
          <p:spPr>
            <a:xfrm flipH="1">
              <a:off x="946047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9"/>
            <p:cNvSpPr/>
            <p:nvPr/>
          </p:nvSpPr>
          <p:spPr>
            <a:xfrm flipH="1">
              <a:off x="954856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9"/>
            <p:cNvSpPr/>
            <p:nvPr/>
          </p:nvSpPr>
          <p:spPr>
            <a:xfrm flipH="1">
              <a:off x="963665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9"/>
            <p:cNvSpPr/>
            <p:nvPr/>
          </p:nvSpPr>
          <p:spPr>
            <a:xfrm flipH="1">
              <a:off x="972474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9"/>
            <p:cNvSpPr/>
            <p:nvPr/>
          </p:nvSpPr>
          <p:spPr>
            <a:xfrm flipH="1">
              <a:off x="981283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9"/>
            <p:cNvSpPr/>
            <p:nvPr/>
          </p:nvSpPr>
          <p:spPr>
            <a:xfrm flipH="1">
              <a:off x="990092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9"/>
            <p:cNvSpPr/>
            <p:nvPr/>
          </p:nvSpPr>
          <p:spPr>
            <a:xfrm flipH="1">
              <a:off x="99890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9"/>
            <p:cNvSpPr/>
            <p:nvPr/>
          </p:nvSpPr>
          <p:spPr>
            <a:xfrm flipH="1">
              <a:off x="100771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9"/>
            <p:cNvSpPr/>
            <p:nvPr/>
          </p:nvSpPr>
          <p:spPr>
            <a:xfrm flipH="1">
              <a:off x="101651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1" name="Google Shape;541;p69"/>
          <p:cNvGrpSpPr/>
          <p:nvPr/>
        </p:nvGrpSpPr>
        <p:grpSpPr>
          <a:xfrm>
            <a:off x="7108477" y="4317663"/>
            <a:ext cx="755955" cy="80892"/>
            <a:chOff x="9071572" y="5941778"/>
            <a:chExt cx="1177500" cy="126000"/>
          </a:xfrm>
        </p:grpSpPr>
        <p:sp>
          <p:nvSpPr>
            <p:cNvPr id="542" name="Google Shape;542;p69"/>
            <p:cNvSpPr/>
            <p:nvPr/>
          </p:nvSpPr>
          <p:spPr>
            <a:xfrm>
              <a:off x="9071572" y="5941778"/>
              <a:ext cx="1177500" cy="126000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9"/>
            <p:cNvSpPr/>
            <p:nvPr/>
          </p:nvSpPr>
          <p:spPr>
            <a:xfrm flipH="1">
              <a:off x="91081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9"/>
            <p:cNvSpPr/>
            <p:nvPr/>
          </p:nvSpPr>
          <p:spPr>
            <a:xfrm flipH="1">
              <a:off x="91962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9"/>
            <p:cNvSpPr/>
            <p:nvPr/>
          </p:nvSpPr>
          <p:spPr>
            <a:xfrm flipH="1">
              <a:off x="92842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9"/>
            <p:cNvSpPr/>
            <p:nvPr/>
          </p:nvSpPr>
          <p:spPr>
            <a:xfrm flipH="1">
              <a:off x="937238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9"/>
            <p:cNvSpPr/>
            <p:nvPr/>
          </p:nvSpPr>
          <p:spPr>
            <a:xfrm flipH="1">
              <a:off x="946047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9"/>
            <p:cNvSpPr/>
            <p:nvPr/>
          </p:nvSpPr>
          <p:spPr>
            <a:xfrm flipH="1">
              <a:off x="954856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9"/>
            <p:cNvSpPr/>
            <p:nvPr/>
          </p:nvSpPr>
          <p:spPr>
            <a:xfrm flipH="1">
              <a:off x="963665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9"/>
            <p:cNvSpPr/>
            <p:nvPr/>
          </p:nvSpPr>
          <p:spPr>
            <a:xfrm flipH="1">
              <a:off x="972474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9"/>
            <p:cNvSpPr/>
            <p:nvPr/>
          </p:nvSpPr>
          <p:spPr>
            <a:xfrm flipH="1">
              <a:off x="981283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9"/>
            <p:cNvSpPr/>
            <p:nvPr/>
          </p:nvSpPr>
          <p:spPr>
            <a:xfrm flipH="1">
              <a:off x="990092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9"/>
            <p:cNvSpPr/>
            <p:nvPr/>
          </p:nvSpPr>
          <p:spPr>
            <a:xfrm flipH="1">
              <a:off x="99890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9"/>
            <p:cNvSpPr/>
            <p:nvPr/>
          </p:nvSpPr>
          <p:spPr>
            <a:xfrm flipH="1">
              <a:off x="100771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9"/>
            <p:cNvSpPr/>
            <p:nvPr/>
          </p:nvSpPr>
          <p:spPr>
            <a:xfrm flipH="1">
              <a:off x="101651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6" name="Google Shape;556;p69"/>
          <p:cNvGrpSpPr/>
          <p:nvPr/>
        </p:nvGrpSpPr>
        <p:grpSpPr>
          <a:xfrm>
            <a:off x="7108477" y="4184342"/>
            <a:ext cx="755955" cy="80892"/>
            <a:chOff x="9071572" y="5941778"/>
            <a:chExt cx="1177500" cy="126000"/>
          </a:xfrm>
        </p:grpSpPr>
        <p:sp>
          <p:nvSpPr>
            <p:cNvPr id="557" name="Google Shape;557;p69"/>
            <p:cNvSpPr/>
            <p:nvPr/>
          </p:nvSpPr>
          <p:spPr>
            <a:xfrm>
              <a:off x="9071572" y="5941778"/>
              <a:ext cx="1177500" cy="126000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9"/>
            <p:cNvSpPr/>
            <p:nvPr/>
          </p:nvSpPr>
          <p:spPr>
            <a:xfrm flipH="1">
              <a:off x="91081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9"/>
            <p:cNvSpPr/>
            <p:nvPr/>
          </p:nvSpPr>
          <p:spPr>
            <a:xfrm flipH="1">
              <a:off x="91962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9"/>
            <p:cNvSpPr/>
            <p:nvPr/>
          </p:nvSpPr>
          <p:spPr>
            <a:xfrm flipH="1">
              <a:off x="92842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9"/>
            <p:cNvSpPr/>
            <p:nvPr/>
          </p:nvSpPr>
          <p:spPr>
            <a:xfrm flipH="1">
              <a:off x="937238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9"/>
            <p:cNvSpPr/>
            <p:nvPr/>
          </p:nvSpPr>
          <p:spPr>
            <a:xfrm flipH="1">
              <a:off x="946047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9"/>
            <p:cNvSpPr/>
            <p:nvPr/>
          </p:nvSpPr>
          <p:spPr>
            <a:xfrm flipH="1">
              <a:off x="954856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9"/>
            <p:cNvSpPr/>
            <p:nvPr/>
          </p:nvSpPr>
          <p:spPr>
            <a:xfrm flipH="1">
              <a:off x="963665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9"/>
            <p:cNvSpPr/>
            <p:nvPr/>
          </p:nvSpPr>
          <p:spPr>
            <a:xfrm flipH="1">
              <a:off x="972474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9"/>
            <p:cNvSpPr/>
            <p:nvPr/>
          </p:nvSpPr>
          <p:spPr>
            <a:xfrm flipH="1">
              <a:off x="981283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9"/>
            <p:cNvSpPr/>
            <p:nvPr/>
          </p:nvSpPr>
          <p:spPr>
            <a:xfrm flipH="1">
              <a:off x="990092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69"/>
            <p:cNvSpPr/>
            <p:nvPr/>
          </p:nvSpPr>
          <p:spPr>
            <a:xfrm flipH="1">
              <a:off x="99890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9"/>
            <p:cNvSpPr/>
            <p:nvPr/>
          </p:nvSpPr>
          <p:spPr>
            <a:xfrm flipH="1">
              <a:off x="100771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9"/>
            <p:cNvSpPr/>
            <p:nvPr/>
          </p:nvSpPr>
          <p:spPr>
            <a:xfrm flipH="1">
              <a:off x="101651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69"/>
          <p:cNvGrpSpPr/>
          <p:nvPr/>
        </p:nvGrpSpPr>
        <p:grpSpPr>
          <a:xfrm>
            <a:off x="7108477" y="4051020"/>
            <a:ext cx="755955" cy="80892"/>
            <a:chOff x="9071572" y="5941778"/>
            <a:chExt cx="1177500" cy="126000"/>
          </a:xfrm>
        </p:grpSpPr>
        <p:sp>
          <p:nvSpPr>
            <p:cNvPr id="572" name="Google Shape;572;p69"/>
            <p:cNvSpPr/>
            <p:nvPr/>
          </p:nvSpPr>
          <p:spPr>
            <a:xfrm>
              <a:off x="9071572" y="5941778"/>
              <a:ext cx="1177500" cy="126000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9"/>
            <p:cNvSpPr/>
            <p:nvPr/>
          </p:nvSpPr>
          <p:spPr>
            <a:xfrm flipH="1">
              <a:off x="91081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9"/>
            <p:cNvSpPr/>
            <p:nvPr/>
          </p:nvSpPr>
          <p:spPr>
            <a:xfrm flipH="1">
              <a:off x="91962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9"/>
            <p:cNvSpPr/>
            <p:nvPr/>
          </p:nvSpPr>
          <p:spPr>
            <a:xfrm flipH="1">
              <a:off x="92842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9"/>
            <p:cNvSpPr/>
            <p:nvPr/>
          </p:nvSpPr>
          <p:spPr>
            <a:xfrm flipH="1">
              <a:off x="937238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9"/>
            <p:cNvSpPr/>
            <p:nvPr/>
          </p:nvSpPr>
          <p:spPr>
            <a:xfrm flipH="1">
              <a:off x="946047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9"/>
            <p:cNvSpPr/>
            <p:nvPr/>
          </p:nvSpPr>
          <p:spPr>
            <a:xfrm flipH="1">
              <a:off x="954856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9"/>
            <p:cNvSpPr/>
            <p:nvPr/>
          </p:nvSpPr>
          <p:spPr>
            <a:xfrm flipH="1">
              <a:off x="963665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9"/>
            <p:cNvSpPr/>
            <p:nvPr/>
          </p:nvSpPr>
          <p:spPr>
            <a:xfrm flipH="1">
              <a:off x="972474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9"/>
            <p:cNvSpPr/>
            <p:nvPr/>
          </p:nvSpPr>
          <p:spPr>
            <a:xfrm flipH="1">
              <a:off x="981283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9"/>
            <p:cNvSpPr/>
            <p:nvPr/>
          </p:nvSpPr>
          <p:spPr>
            <a:xfrm flipH="1">
              <a:off x="990092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9"/>
            <p:cNvSpPr/>
            <p:nvPr/>
          </p:nvSpPr>
          <p:spPr>
            <a:xfrm flipH="1">
              <a:off x="99890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9"/>
            <p:cNvSpPr/>
            <p:nvPr/>
          </p:nvSpPr>
          <p:spPr>
            <a:xfrm flipH="1">
              <a:off x="100771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9"/>
            <p:cNvSpPr/>
            <p:nvPr/>
          </p:nvSpPr>
          <p:spPr>
            <a:xfrm flipH="1">
              <a:off x="101651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69"/>
          <p:cNvGrpSpPr/>
          <p:nvPr/>
        </p:nvGrpSpPr>
        <p:grpSpPr>
          <a:xfrm>
            <a:off x="7710412" y="3799596"/>
            <a:ext cx="751322" cy="751322"/>
            <a:chOff x="331023" y="414040"/>
            <a:chExt cx="5704800" cy="5704800"/>
          </a:xfrm>
        </p:grpSpPr>
        <p:sp>
          <p:nvSpPr>
            <p:cNvPr id="587" name="Google Shape;587;p69"/>
            <p:cNvSpPr/>
            <p:nvPr/>
          </p:nvSpPr>
          <p:spPr>
            <a:xfrm>
              <a:off x="331023" y="414040"/>
              <a:ext cx="5704800" cy="5704800"/>
            </a:xfrm>
            <a:prstGeom prst="ellipse">
              <a:avLst/>
            </a:prstGeom>
            <a:solidFill>
              <a:srgbClr val="F793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9"/>
            <p:cNvSpPr/>
            <p:nvPr/>
          </p:nvSpPr>
          <p:spPr>
            <a:xfrm>
              <a:off x="1732297" y="1404675"/>
              <a:ext cx="2723060" cy="3624123"/>
            </a:xfrm>
            <a:custGeom>
              <a:rect b="b" l="l" r="r" t="t"/>
              <a:pathLst>
                <a:path extrusionOk="0" h="3624123" w="2723060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69"/>
          <p:cNvSpPr/>
          <p:nvPr/>
        </p:nvSpPr>
        <p:spPr>
          <a:xfrm rot="2955850">
            <a:off x="6446097" y="3447528"/>
            <a:ext cx="97001" cy="202526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9"/>
          <p:cNvSpPr/>
          <p:nvPr/>
        </p:nvSpPr>
        <p:spPr>
          <a:xfrm rot="5400000">
            <a:off x="6408886" y="3274804"/>
            <a:ext cx="96900" cy="2025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9"/>
          <p:cNvSpPr/>
          <p:nvPr/>
        </p:nvSpPr>
        <p:spPr>
          <a:xfrm rot="9895891">
            <a:off x="6623910" y="2813475"/>
            <a:ext cx="96933" cy="202523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9"/>
          <p:cNvSpPr/>
          <p:nvPr/>
        </p:nvSpPr>
        <p:spPr>
          <a:xfrm rot="-9539275">
            <a:off x="6812283" y="2819990"/>
            <a:ext cx="97054" cy="20257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25" y="1194475"/>
            <a:ext cx="20955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325" y="1453850"/>
            <a:ext cx="4175100" cy="8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9"/>
          <p:cNvSpPr txBox="1"/>
          <p:nvPr/>
        </p:nvSpPr>
        <p:spPr>
          <a:xfrm>
            <a:off x="2535725" y="1467338"/>
            <a:ext cx="10854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VS</a:t>
            </a:r>
            <a:endParaRPr b="1" sz="4800"/>
          </a:p>
        </p:txBody>
      </p:sp>
      <p:sp>
        <p:nvSpPr>
          <p:cNvPr id="596" name="Google Shape;596;p69"/>
          <p:cNvSpPr txBox="1"/>
          <p:nvPr/>
        </p:nvSpPr>
        <p:spPr>
          <a:xfrm>
            <a:off x="189275" y="3295400"/>
            <a:ext cx="40635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BCH présente une forte concurrence pour BTC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Est ce </a:t>
            </a:r>
            <a:r>
              <a:rPr b="1" lang="en"/>
              <a:t>qu'on</a:t>
            </a:r>
            <a:r>
              <a:rPr b="1" lang="en"/>
              <a:t> peut trouver une forte </a:t>
            </a:r>
            <a:r>
              <a:rPr b="1" lang="en"/>
              <a:t>corrélation</a:t>
            </a:r>
            <a:r>
              <a:rPr b="1" lang="en"/>
              <a:t> entre l</a:t>
            </a:r>
            <a:r>
              <a:rPr b="1" lang="en"/>
              <a:t>'évolution</a:t>
            </a:r>
            <a:r>
              <a:rPr b="1" lang="en"/>
              <a:t> de BCH et celle de BTC ?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0"/>
          <p:cNvSpPr txBox="1"/>
          <p:nvPr>
            <p:ph idx="1" type="body"/>
          </p:nvPr>
        </p:nvSpPr>
        <p:spPr>
          <a:xfrm>
            <a:off x="315829" y="236987"/>
            <a:ext cx="66504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BCH en guerre : BCH-ABC VS BCH-SV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602" name="Google Shape;602;p70"/>
          <p:cNvSpPr/>
          <p:nvPr/>
        </p:nvSpPr>
        <p:spPr>
          <a:xfrm>
            <a:off x="210527" y="1869980"/>
            <a:ext cx="399600" cy="39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0"/>
          <p:cNvSpPr/>
          <p:nvPr/>
        </p:nvSpPr>
        <p:spPr>
          <a:xfrm>
            <a:off x="210527" y="2531072"/>
            <a:ext cx="399600" cy="39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0"/>
          <p:cNvSpPr/>
          <p:nvPr/>
        </p:nvSpPr>
        <p:spPr>
          <a:xfrm>
            <a:off x="210527" y="3192164"/>
            <a:ext cx="399600" cy="39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70"/>
          <p:cNvSpPr txBox="1"/>
          <p:nvPr/>
        </p:nvSpPr>
        <p:spPr>
          <a:xfrm>
            <a:off x="233943" y="1919718"/>
            <a:ext cx="352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0"/>
          <p:cNvSpPr txBox="1"/>
          <p:nvPr/>
        </p:nvSpPr>
        <p:spPr>
          <a:xfrm>
            <a:off x="666595" y="1965937"/>
            <a:ext cx="4264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Scraping avec GetoldTweets</a:t>
            </a:r>
            <a:endParaRPr b="1" i="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0"/>
          <p:cNvSpPr txBox="1"/>
          <p:nvPr/>
        </p:nvSpPr>
        <p:spPr>
          <a:xfrm>
            <a:off x="666445" y="2627079"/>
            <a:ext cx="4264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>
                <a:solidFill>
                  <a:schemeClr val="accent3"/>
                </a:solidFill>
              </a:rPr>
              <a:t>Analyse </a:t>
            </a:r>
            <a:r>
              <a:rPr b="1" lang="en">
                <a:solidFill>
                  <a:schemeClr val="accent3"/>
                </a:solidFill>
              </a:rPr>
              <a:t>sentimentale avec TextBlob</a:t>
            </a:r>
            <a:r>
              <a:rPr b="1" lang="en">
                <a:solidFill>
                  <a:schemeClr val="accent3"/>
                </a:solidFill>
              </a:rPr>
              <a:t> </a:t>
            </a:r>
            <a:endParaRPr b="1" i="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70"/>
          <p:cNvSpPr txBox="1"/>
          <p:nvPr/>
        </p:nvSpPr>
        <p:spPr>
          <a:xfrm>
            <a:off x="666600" y="3241902"/>
            <a:ext cx="3707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Analyse des Likes et Retweets </a:t>
            </a:r>
            <a:br>
              <a:rPr b="1" lang="en">
                <a:solidFill>
                  <a:schemeClr val="accent2"/>
                </a:solidFill>
              </a:rPr>
            </a:br>
            <a:endParaRPr b="1" i="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70"/>
          <p:cNvSpPr txBox="1"/>
          <p:nvPr/>
        </p:nvSpPr>
        <p:spPr>
          <a:xfrm>
            <a:off x="233943" y="2580810"/>
            <a:ext cx="352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70"/>
          <p:cNvSpPr txBox="1"/>
          <p:nvPr/>
        </p:nvSpPr>
        <p:spPr>
          <a:xfrm>
            <a:off x="233943" y="3241902"/>
            <a:ext cx="352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0"/>
          <p:cNvSpPr/>
          <p:nvPr/>
        </p:nvSpPr>
        <p:spPr>
          <a:xfrm>
            <a:off x="6279549" y="2332892"/>
            <a:ext cx="2340494" cy="2368274"/>
          </a:xfrm>
          <a:custGeom>
            <a:rect b="b" l="l" r="r" t="t"/>
            <a:pathLst>
              <a:path extrusionOk="0" h="2969622" w="2934789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" name="Google Shape;612;p70"/>
          <p:cNvGrpSpPr/>
          <p:nvPr/>
        </p:nvGrpSpPr>
        <p:grpSpPr>
          <a:xfrm rot="4118301">
            <a:off x="5737114" y="2598015"/>
            <a:ext cx="963970" cy="1103429"/>
            <a:chOff x="6785797" y="3421890"/>
            <a:chExt cx="1285248" cy="1471186"/>
          </a:xfrm>
        </p:grpSpPr>
        <p:sp>
          <p:nvSpPr>
            <p:cNvPr id="613" name="Google Shape;613;p70"/>
            <p:cNvSpPr/>
            <p:nvPr/>
          </p:nvSpPr>
          <p:spPr>
            <a:xfrm rot="-1784693">
              <a:off x="7603041" y="3621281"/>
              <a:ext cx="99166" cy="1334591"/>
            </a:xfrm>
            <a:prstGeom prst="roundRect">
              <a:avLst>
                <a:gd fmla="val 33702" name="adj"/>
              </a:avLst>
            </a:prstGeom>
            <a:gradFill>
              <a:gsLst>
                <a:gs pos="0">
                  <a:srgbClr val="CB7A00"/>
                </a:gs>
                <a:gs pos="100000">
                  <a:srgbClr val="CB7A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70"/>
            <p:cNvSpPr/>
            <p:nvPr/>
          </p:nvSpPr>
          <p:spPr>
            <a:xfrm rot="-1779617">
              <a:off x="7299741" y="3749835"/>
              <a:ext cx="176415" cy="156396"/>
            </a:xfrm>
            <a:prstGeom prst="roundRect">
              <a:avLst>
                <a:gd fmla="val 2755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0"/>
            <p:cNvSpPr/>
            <p:nvPr/>
          </p:nvSpPr>
          <p:spPr>
            <a:xfrm rot="3409566">
              <a:off x="7609295" y="3406372"/>
              <a:ext cx="279906" cy="585932"/>
            </a:xfrm>
            <a:custGeom>
              <a:rect b="b" l="l" r="r" t="t"/>
              <a:pathLst>
                <a:path extrusionOk="0" h="585592" w="279743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0"/>
            <p:cNvSpPr/>
            <p:nvPr/>
          </p:nvSpPr>
          <p:spPr>
            <a:xfrm flipH="1" rot="-7178303">
              <a:off x="6969760" y="3789008"/>
              <a:ext cx="280012" cy="586155"/>
            </a:xfrm>
            <a:custGeom>
              <a:rect b="b" l="l" r="r" t="t"/>
              <a:pathLst>
                <a:path extrusionOk="0" h="585592" w="279743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70"/>
          <p:cNvGrpSpPr/>
          <p:nvPr/>
        </p:nvGrpSpPr>
        <p:grpSpPr>
          <a:xfrm>
            <a:off x="4848174" y="3042104"/>
            <a:ext cx="1160178" cy="1744621"/>
            <a:chOff x="6464233" y="4056139"/>
            <a:chExt cx="1546904" cy="2326161"/>
          </a:xfrm>
        </p:grpSpPr>
        <p:sp>
          <p:nvSpPr>
            <p:cNvPr id="618" name="Google Shape;618;p70"/>
            <p:cNvSpPr/>
            <p:nvPr/>
          </p:nvSpPr>
          <p:spPr>
            <a:xfrm flipH="1" rot="825477">
              <a:off x="6709369" y="4133442"/>
              <a:ext cx="912070" cy="2171556"/>
            </a:xfrm>
            <a:custGeom>
              <a:rect b="b" l="l" r="r" t="t"/>
              <a:pathLst>
                <a:path extrusionOk="0" h="2174487" w="913301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0"/>
            <p:cNvSpPr/>
            <p:nvPr/>
          </p:nvSpPr>
          <p:spPr>
            <a:xfrm rot="-3436766">
              <a:off x="7251647" y="4555407"/>
              <a:ext cx="211454" cy="558801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0"/>
            <p:cNvSpPr/>
            <p:nvPr/>
          </p:nvSpPr>
          <p:spPr>
            <a:xfrm rot="-6298980">
              <a:off x="7633067" y="4614389"/>
              <a:ext cx="171739" cy="55887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1" name="Google Shape;621;p70"/>
          <p:cNvGrpSpPr/>
          <p:nvPr/>
        </p:nvGrpSpPr>
        <p:grpSpPr>
          <a:xfrm>
            <a:off x="7108477" y="4450985"/>
            <a:ext cx="755955" cy="80892"/>
            <a:chOff x="9071572" y="5941778"/>
            <a:chExt cx="1177500" cy="126000"/>
          </a:xfrm>
        </p:grpSpPr>
        <p:sp>
          <p:nvSpPr>
            <p:cNvPr id="622" name="Google Shape;622;p70"/>
            <p:cNvSpPr/>
            <p:nvPr/>
          </p:nvSpPr>
          <p:spPr>
            <a:xfrm>
              <a:off x="9071572" y="5941778"/>
              <a:ext cx="1177500" cy="126000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0"/>
            <p:cNvSpPr/>
            <p:nvPr/>
          </p:nvSpPr>
          <p:spPr>
            <a:xfrm flipH="1">
              <a:off x="91081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0"/>
            <p:cNvSpPr/>
            <p:nvPr/>
          </p:nvSpPr>
          <p:spPr>
            <a:xfrm flipH="1">
              <a:off x="91962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0"/>
            <p:cNvSpPr/>
            <p:nvPr/>
          </p:nvSpPr>
          <p:spPr>
            <a:xfrm flipH="1">
              <a:off x="92842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0"/>
            <p:cNvSpPr/>
            <p:nvPr/>
          </p:nvSpPr>
          <p:spPr>
            <a:xfrm flipH="1">
              <a:off x="937238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0"/>
            <p:cNvSpPr/>
            <p:nvPr/>
          </p:nvSpPr>
          <p:spPr>
            <a:xfrm flipH="1">
              <a:off x="946047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0"/>
            <p:cNvSpPr/>
            <p:nvPr/>
          </p:nvSpPr>
          <p:spPr>
            <a:xfrm flipH="1">
              <a:off x="954856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0"/>
            <p:cNvSpPr/>
            <p:nvPr/>
          </p:nvSpPr>
          <p:spPr>
            <a:xfrm flipH="1">
              <a:off x="963665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0"/>
            <p:cNvSpPr/>
            <p:nvPr/>
          </p:nvSpPr>
          <p:spPr>
            <a:xfrm flipH="1">
              <a:off x="972474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0"/>
            <p:cNvSpPr/>
            <p:nvPr/>
          </p:nvSpPr>
          <p:spPr>
            <a:xfrm flipH="1">
              <a:off x="981283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0"/>
            <p:cNvSpPr/>
            <p:nvPr/>
          </p:nvSpPr>
          <p:spPr>
            <a:xfrm flipH="1">
              <a:off x="990092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0"/>
            <p:cNvSpPr/>
            <p:nvPr/>
          </p:nvSpPr>
          <p:spPr>
            <a:xfrm flipH="1">
              <a:off x="99890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0"/>
            <p:cNvSpPr/>
            <p:nvPr/>
          </p:nvSpPr>
          <p:spPr>
            <a:xfrm flipH="1">
              <a:off x="100771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0"/>
            <p:cNvSpPr/>
            <p:nvPr/>
          </p:nvSpPr>
          <p:spPr>
            <a:xfrm flipH="1">
              <a:off x="101651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70"/>
          <p:cNvGrpSpPr/>
          <p:nvPr/>
        </p:nvGrpSpPr>
        <p:grpSpPr>
          <a:xfrm>
            <a:off x="7108477" y="4317663"/>
            <a:ext cx="755955" cy="80892"/>
            <a:chOff x="9071572" y="5941778"/>
            <a:chExt cx="1177500" cy="126000"/>
          </a:xfrm>
        </p:grpSpPr>
        <p:sp>
          <p:nvSpPr>
            <p:cNvPr id="637" name="Google Shape;637;p70"/>
            <p:cNvSpPr/>
            <p:nvPr/>
          </p:nvSpPr>
          <p:spPr>
            <a:xfrm>
              <a:off x="9071572" y="5941778"/>
              <a:ext cx="1177500" cy="126000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0"/>
            <p:cNvSpPr/>
            <p:nvPr/>
          </p:nvSpPr>
          <p:spPr>
            <a:xfrm flipH="1">
              <a:off x="91081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0"/>
            <p:cNvSpPr/>
            <p:nvPr/>
          </p:nvSpPr>
          <p:spPr>
            <a:xfrm flipH="1">
              <a:off x="91962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0"/>
            <p:cNvSpPr/>
            <p:nvPr/>
          </p:nvSpPr>
          <p:spPr>
            <a:xfrm flipH="1">
              <a:off x="92842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0"/>
            <p:cNvSpPr/>
            <p:nvPr/>
          </p:nvSpPr>
          <p:spPr>
            <a:xfrm flipH="1">
              <a:off x="937238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0"/>
            <p:cNvSpPr/>
            <p:nvPr/>
          </p:nvSpPr>
          <p:spPr>
            <a:xfrm flipH="1">
              <a:off x="946047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0"/>
            <p:cNvSpPr/>
            <p:nvPr/>
          </p:nvSpPr>
          <p:spPr>
            <a:xfrm flipH="1">
              <a:off x="954856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0"/>
            <p:cNvSpPr/>
            <p:nvPr/>
          </p:nvSpPr>
          <p:spPr>
            <a:xfrm flipH="1">
              <a:off x="963665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0"/>
            <p:cNvSpPr/>
            <p:nvPr/>
          </p:nvSpPr>
          <p:spPr>
            <a:xfrm flipH="1">
              <a:off x="972474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0"/>
            <p:cNvSpPr/>
            <p:nvPr/>
          </p:nvSpPr>
          <p:spPr>
            <a:xfrm flipH="1">
              <a:off x="981283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0"/>
            <p:cNvSpPr/>
            <p:nvPr/>
          </p:nvSpPr>
          <p:spPr>
            <a:xfrm flipH="1">
              <a:off x="990092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0"/>
            <p:cNvSpPr/>
            <p:nvPr/>
          </p:nvSpPr>
          <p:spPr>
            <a:xfrm flipH="1">
              <a:off x="99890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0"/>
            <p:cNvSpPr/>
            <p:nvPr/>
          </p:nvSpPr>
          <p:spPr>
            <a:xfrm flipH="1">
              <a:off x="100771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0"/>
            <p:cNvSpPr/>
            <p:nvPr/>
          </p:nvSpPr>
          <p:spPr>
            <a:xfrm flipH="1">
              <a:off x="101651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70"/>
          <p:cNvGrpSpPr/>
          <p:nvPr/>
        </p:nvGrpSpPr>
        <p:grpSpPr>
          <a:xfrm>
            <a:off x="7108477" y="4184342"/>
            <a:ext cx="755955" cy="80892"/>
            <a:chOff x="9071572" y="5941778"/>
            <a:chExt cx="1177500" cy="126000"/>
          </a:xfrm>
        </p:grpSpPr>
        <p:sp>
          <p:nvSpPr>
            <p:cNvPr id="652" name="Google Shape;652;p70"/>
            <p:cNvSpPr/>
            <p:nvPr/>
          </p:nvSpPr>
          <p:spPr>
            <a:xfrm>
              <a:off x="9071572" y="5941778"/>
              <a:ext cx="1177500" cy="126000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0"/>
            <p:cNvSpPr/>
            <p:nvPr/>
          </p:nvSpPr>
          <p:spPr>
            <a:xfrm flipH="1">
              <a:off x="91081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0"/>
            <p:cNvSpPr/>
            <p:nvPr/>
          </p:nvSpPr>
          <p:spPr>
            <a:xfrm flipH="1">
              <a:off x="91962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0"/>
            <p:cNvSpPr/>
            <p:nvPr/>
          </p:nvSpPr>
          <p:spPr>
            <a:xfrm flipH="1">
              <a:off x="92842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0"/>
            <p:cNvSpPr/>
            <p:nvPr/>
          </p:nvSpPr>
          <p:spPr>
            <a:xfrm flipH="1">
              <a:off x="937238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0"/>
            <p:cNvSpPr/>
            <p:nvPr/>
          </p:nvSpPr>
          <p:spPr>
            <a:xfrm flipH="1">
              <a:off x="946047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0"/>
            <p:cNvSpPr/>
            <p:nvPr/>
          </p:nvSpPr>
          <p:spPr>
            <a:xfrm flipH="1">
              <a:off x="954856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0"/>
            <p:cNvSpPr/>
            <p:nvPr/>
          </p:nvSpPr>
          <p:spPr>
            <a:xfrm flipH="1">
              <a:off x="963665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0"/>
            <p:cNvSpPr/>
            <p:nvPr/>
          </p:nvSpPr>
          <p:spPr>
            <a:xfrm flipH="1">
              <a:off x="972474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0"/>
            <p:cNvSpPr/>
            <p:nvPr/>
          </p:nvSpPr>
          <p:spPr>
            <a:xfrm flipH="1">
              <a:off x="981283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0"/>
            <p:cNvSpPr/>
            <p:nvPr/>
          </p:nvSpPr>
          <p:spPr>
            <a:xfrm flipH="1">
              <a:off x="990092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0"/>
            <p:cNvSpPr/>
            <p:nvPr/>
          </p:nvSpPr>
          <p:spPr>
            <a:xfrm flipH="1">
              <a:off x="99890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0"/>
            <p:cNvSpPr/>
            <p:nvPr/>
          </p:nvSpPr>
          <p:spPr>
            <a:xfrm flipH="1">
              <a:off x="100771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0"/>
            <p:cNvSpPr/>
            <p:nvPr/>
          </p:nvSpPr>
          <p:spPr>
            <a:xfrm flipH="1">
              <a:off x="101651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p70"/>
          <p:cNvGrpSpPr/>
          <p:nvPr/>
        </p:nvGrpSpPr>
        <p:grpSpPr>
          <a:xfrm>
            <a:off x="7108477" y="4051020"/>
            <a:ext cx="755955" cy="80892"/>
            <a:chOff x="9071572" y="5941778"/>
            <a:chExt cx="1177500" cy="126000"/>
          </a:xfrm>
        </p:grpSpPr>
        <p:sp>
          <p:nvSpPr>
            <p:cNvPr id="667" name="Google Shape;667;p70"/>
            <p:cNvSpPr/>
            <p:nvPr/>
          </p:nvSpPr>
          <p:spPr>
            <a:xfrm>
              <a:off x="9071572" y="5941778"/>
              <a:ext cx="1177500" cy="126000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0"/>
            <p:cNvSpPr/>
            <p:nvPr/>
          </p:nvSpPr>
          <p:spPr>
            <a:xfrm flipH="1">
              <a:off x="91081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0"/>
            <p:cNvSpPr/>
            <p:nvPr/>
          </p:nvSpPr>
          <p:spPr>
            <a:xfrm flipH="1">
              <a:off x="91962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0"/>
            <p:cNvSpPr/>
            <p:nvPr/>
          </p:nvSpPr>
          <p:spPr>
            <a:xfrm flipH="1">
              <a:off x="92842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0"/>
            <p:cNvSpPr/>
            <p:nvPr/>
          </p:nvSpPr>
          <p:spPr>
            <a:xfrm flipH="1">
              <a:off x="937238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0"/>
            <p:cNvSpPr/>
            <p:nvPr/>
          </p:nvSpPr>
          <p:spPr>
            <a:xfrm flipH="1">
              <a:off x="946047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0"/>
            <p:cNvSpPr/>
            <p:nvPr/>
          </p:nvSpPr>
          <p:spPr>
            <a:xfrm flipH="1">
              <a:off x="954856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0"/>
            <p:cNvSpPr/>
            <p:nvPr/>
          </p:nvSpPr>
          <p:spPr>
            <a:xfrm flipH="1">
              <a:off x="963665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0"/>
            <p:cNvSpPr/>
            <p:nvPr/>
          </p:nvSpPr>
          <p:spPr>
            <a:xfrm flipH="1">
              <a:off x="972474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0"/>
            <p:cNvSpPr/>
            <p:nvPr/>
          </p:nvSpPr>
          <p:spPr>
            <a:xfrm flipH="1">
              <a:off x="981283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0"/>
            <p:cNvSpPr/>
            <p:nvPr/>
          </p:nvSpPr>
          <p:spPr>
            <a:xfrm flipH="1">
              <a:off x="990092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0"/>
            <p:cNvSpPr/>
            <p:nvPr/>
          </p:nvSpPr>
          <p:spPr>
            <a:xfrm flipH="1">
              <a:off x="998901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0"/>
            <p:cNvSpPr/>
            <p:nvPr/>
          </p:nvSpPr>
          <p:spPr>
            <a:xfrm flipH="1">
              <a:off x="1007710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0"/>
            <p:cNvSpPr/>
            <p:nvPr/>
          </p:nvSpPr>
          <p:spPr>
            <a:xfrm flipH="1">
              <a:off x="10165198" y="5941778"/>
              <a:ext cx="45600" cy="126000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70"/>
          <p:cNvGrpSpPr/>
          <p:nvPr/>
        </p:nvGrpSpPr>
        <p:grpSpPr>
          <a:xfrm>
            <a:off x="7710412" y="3799596"/>
            <a:ext cx="751322" cy="751322"/>
            <a:chOff x="331023" y="414040"/>
            <a:chExt cx="5704800" cy="5704800"/>
          </a:xfrm>
        </p:grpSpPr>
        <p:sp>
          <p:nvSpPr>
            <p:cNvPr id="682" name="Google Shape;682;p70"/>
            <p:cNvSpPr/>
            <p:nvPr/>
          </p:nvSpPr>
          <p:spPr>
            <a:xfrm>
              <a:off x="331023" y="414040"/>
              <a:ext cx="5704800" cy="5704800"/>
            </a:xfrm>
            <a:prstGeom prst="ellipse">
              <a:avLst/>
            </a:prstGeom>
            <a:solidFill>
              <a:srgbClr val="F793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0"/>
            <p:cNvSpPr/>
            <p:nvPr/>
          </p:nvSpPr>
          <p:spPr>
            <a:xfrm>
              <a:off x="1732297" y="1404675"/>
              <a:ext cx="2723060" cy="3624123"/>
            </a:xfrm>
            <a:custGeom>
              <a:rect b="b" l="l" r="r" t="t"/>
              <a:pathLst>
                <a:path extrusionOk="0" h="3624123" w="2723060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4" name="Google Shape;684;p70"/>
          <p:cNvSpPr/>
          <p:nvPr/>
        </p:nvSpPr>
        <p:spPr>
          <a:xfrm rot="2955850">
            <a:off x="6446097" y="3447528"/>
            <a:ext cx="97001" cy="202526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70"/>
          <p:cNvSpPr/>
          <p:nvPr/>
        </p:nvSpPr>
        <p:spPr>
          <a:xfrm rot="5400000">
            <a:off x="6408886" y="3274804"/>
            <a:ext cx="96900" cy="2025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70"/>
          <p:cNvSpPr/>
          <p:nvPr/>
        </p:nvSpPr>
        <p:spPr>
          <a:xfrm rot="9895891">
            <a:off x="6623910" y="2813475"/>
            <a:ext cx="96933" cy="202523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70"/>
          <p:cNvSpPr/>
          <p:nvPr/>
        </p:nvSpPr>
        <p:spPr>
          <a:xfrm rot="-9539275">
            <a:off x="6812283" y="2819990"/>
            <a:ext cx="97054" cy="20257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1"/>
          <p:cNvSpPr txBox="1"/>
          <p:nvPr/>
        </p:nvSpPr>
        <p:spPr>
          <a:xfrm>
            <a:off x="589275" y="308700"/>
            <a:ext cx="6104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1-Scraping avec GetOldTweets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71"/>
          <p:cNvSpPr txBox="1"/>
          <p:nvPr/>
        </p:nvSpPr>
        <p:spPr>
          <a:xfrm>
            <a:off x="342225" y="1157550"/>
            <a:ext cx="81633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94" name="Google Shape;6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75" y="1157550"/>
            <a:ext cx="3164725" cy="32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1" y="1157550"/>
            <a:ext cx="3164725" cy="3206548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1"/>
          <p:cNvSpPr txBox="1"/>
          <p:nvPr/>
        </p:nvSpPr>
        <p:spPr>
          <a:xfrm>
            <a:off x="900288" y="4609125"/>
            <a:ext cx="2894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Influenceur de BCH-ABC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97" name="Google Shape;697;p71"/>
          <p:cNvSpPr txBox="1"/>
          <p:nvPr/>
        </p:nvSpPr>
        <p:spPr>
          <a:xfrm>
            <a:off x="4707000" y="4609125"/>
            <a:ext cx="2894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Influenceur de BCH-SV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4"/>
          <p:cNvSpPr txBox="1"/>
          <p:nvPr>
            <p:ph idx="1" type="body"/>
          </p:nvPr>
        </p:nvSpPr>
        <p:spPr>
          <a:xfrm>
            <a:off x="315825" y="236975"/>
            <a:ext cx="75108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" sz="4100">
                <a:solidFill>
                  <a:schemeClr val="lt1"/>
                </a:solidFill>
              </a:rPr>
              <a:t>Meet Our Team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4"/>
          <p:cNvSpPr txBox="1"/>
          <p:nvPr/>
        </p:nvSpPr>
        <p:spPr>
          <a:xfrm>
            <a:off x="315825" y="3370325"/>
            <a:ext cx="26343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Mathlouthi Sarah</a:t>
            </a:r>
            <a:endParaRPr b="1" sz="1800"/>
          </a:p>
        </p:txBody>
      </p:sp>
      <p:pic>
        <p:nvPicPr>
          <p:cNvPr id="280" name="Google Shape;2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81" y="1281525"/>
            <a:ext cx="1898669" cy="19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37" y="1319827"/>
            <a:ext cx="2002925" cy="1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701" y="1396382"/>
            <a:ext cx="1898676" cy="182843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4"/>
          <p:cNvSpPr txBox="1"/>
          <p:nvPr/>
        </p:nvSpPr>
        <p:spPr>
          <a:xfrm>
            <a:off x="3570597" y="3370325"/>
            <a:ext cx="20028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Ghorbel Omar</a:t>
            </a:r>
            <a:endParaRPr b="1" sz="1800"/>
          </a:p>
        </p:txBody>
      </p:sp>
      <p:sp>
        <p:nvSpPr>
          <p:cNvPr id="284" name="Google Shape;284;p54"/>
          <p:cNvSpPr txBox="1"/>
          <p:nvPr/>
        </p:nvSpPr>
        <p:spPr>
          <a:xfrm>
            <a:off x="6340700" y="3370325"/>
            <a:ext cx="26343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Bouslama Hibatollah</a:t>
            </a:r>
            <a:endParaRPr b="1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2"/>
          <p:cNvSpPr txBox="1"/>
          <p:nvPr/>
        </p:nvSpPr>
        <p:spPr>
          <a:xfrm>
            <a:off x="287725" y="420025"/>
            <a:ext cx="6514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2- Analyse sentimentale avec TextBlob </a:t>
            </a:r>
            <a:br>
              <a:rPr b="1" lang="en" sz="2700">
                <a:solidFill>
                  <a:schemeClr val="lt1"/>
                </a:solidFill>
              </a:rPr>
            </a:br>
            <a:endParaRPr sz="11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703" name="Google Shape;7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050" y="1243927"/>
            <a:ext cx="4645085" cy="317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3925"/>
            <a:ext cx="4538474" cy="31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3"/>
          <p:cNvSpPr txBox="1"/>
          <p:nvPr/>
        </p:nvSpPr>
        <p:spPr>
          <a:xfrm>
            <a:off x="43875" y="553600"/>
            <a:ext cx="8411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3-Analyse </a:t>
            </a:r>
            <a:r>
              <a:rPr b="1" lang="en" sz="2700">
                <a:solidFill>
                  <a:schemeClr val="lt1"/>
                </a:solidFill>
              </a:rPr>
              <a:t>Fréquentielle</a:t>
            </a:r>
            <a:r>
              <a:rPr b="1" lang="en" sz="2700">
                <a:solidFill>
                  <a:schemeClr val="lt1"/>
                </a:solidFill>
              </a:rPr>
              <a:t> des mots avec </a:t>
            </a:r>
            <a:r>
              <a:rPr b="1" lang="en" sz="2700">
                <a:solidFill>
                  <a:schemeClr val="lt1"/>
                </a:solidFill>
              </a:rPr>
              <a:t>WordCloud</a:t>
            </a:r>
            <a:r>
              <a:rPr b="1" lang="en" sz="2700">
                <a:solidFill>
                  <a:schemeClr val="lt1"/>
                </a:solidFill>
              </a:rPr>
              <a:t> </a:t>
            </a:r>
            <a:br>
              <a:rPr b="1" lang="en" sz="2700">
                <a:solidFill>
                  <a:schemeClr val="lt1"/>
                </a:solidFill>
              </a:rPr>
            </a:br>
            <a:endParaRPr sz="11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710" name="Google Shape;7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3" y="1118800"/>
            <a:ext cx="4187275" cy="272624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392550" y="4096675"/>
            <a:ext cx="3533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Wordcloud de Roger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12" name="Google Shape;71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325" y="1118800"/>
            <a:ext cx="4651925" cy="272624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3"/>
          <p:cNvSpPr txBox="1"/>
          <p:nvPr/>
        </p:nvSpPr>
        <p:spPr>
          <a:xfrm>
            <a:off x="4899075" y="4096675"/>
            <a:ext cx="3533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Wordcloud de Craig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4"/>
          <p:cNvSpPr txBox="1"/>
          <p:nvPr/>
        </p:nvSpPr>
        <p:spPr>
          <a:xfrm>
            <a:off x="124400" y="1058300"/>
            <a:ext cx="8411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3- Analyse des Likes et Retweets </a:t>
            </a:r>
            <a:br>
              <a:rPr b="1" lang="en" sz="2700">
                <a:solidFill>
                  <a:schemeClr val="lt1"/>
                </a:solidFill>
              </a:rPr>
            </a:br>
            <a:br>
              <a:rPr b="1" lang="en" sz="2700">
                <a:solidFill>
                  <a:schemeClr val="lt1"/>
                </a:solidFill>
              </a:rPr>
            </a:br>
            <a:br>
              <a:rPr b="1" lang="en" sz="2700">
                <a:solidFill>
                  <a:schemeClr val="lt1"/>
                </a:solidFill>
              </a:rPr>
            </a:br>
            <a:endParaRPr sz="11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719" name="Google Shape;71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0" y="838400"/>
            <a:ext cx="8839201" cy="19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0775"/>
            <a:ext cx="8695224" cy="20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5"/>
          <p:cNvSpPr txBox="1"/>
          <p:nvPr/>
        </p:nvSpPr>
        <p:spPr>
          <a:xfrm>
            <a:off x="124400" y="1058300"/>
            <a:ext cx="8411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726" name="Google Shape;7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675" y="0"/>
            <a:ext cx="37881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5"/>
          <p:cNvSpPr txBox="1"/>
          <p:nvPr/>
        </p:nvSpPr>
        <p:spPr>
          <a:xfrm>
            <a:off x="372425" y="996500"/>
            <a:ext cx="26874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Le tweet de craig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Avec le pic des likes et retweets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6"/>
          <p:cNvSpPr txBox="1"/>
          <p:nvPr/>
        </p:nvSpPr>
        <p:spPr>
          <a:xfrm>
            <a:off x="124400" y="1058300"/>
            <a:ext cx="8411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733" name="Google Shape;733;p76"/>
          <p:cNvSpPr txBox="1"/>
          <p:nvPr/>
        </p:nvSpPr>
        <p:spPr>
          <a:xfrm>
            <a:off x="372425" y="996500"/>
            <a:ext cx="26874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Le tweet de Roger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Avec le pic des likes et retweets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825" y="1058300"/>
            <a:ext cx="5415840" cy="33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 txBox="1"/>
          <p:nvPr/>
        </p:nvSpPr>
        <p:spPr>
          <a:xfrm>
            <a:off x="124400" y="1058300"/>
            <a:ext cx="8411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Evolution des valeurs des BCH </a:t>
            </a:r>
            <a:br>
              <a:rPr b="1" lang="en" sz="2700">
                <a:solidFill>
                  <a:schemeClr val="lt1"/>
                </a:solidFill>
              </a:rPr>
            </a:br>
            <a:br>
              <a:rPr b="1" lang="en" sz="2700">
                <a:solidFill>
                  <a:schemeClr val="lt1"/>
                </a:solidFill>
              </a:rPr>
            </a:br>
            <a:br>
              <a:rPr b="1" lang="en" sz="2700">
                <a:solidFill>
                  <a:schemeClr val="lt1"/>
                </a:solidFill>
              </a:rPr>
            </a:br>
            <a:endParaRPr sz="11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740" name="Google Shape;74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3500"/>
            <a:ext cx="8839201" cy="2606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8"/>
          <p:cNvSpPr txBox="1"/>
          <p:nvPr>
            <p:ph idx="1" type="body"/>
          </p:nvPr>
        </p:nvSpPr>
        <p:spPr>
          <a:xfrm>
            <a:off x="4247675" y="2135975"/>
            <a:ext cx="4896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Arial"/>
              <a:buNone/>
            </a:pPr>
            <a:r>
              <a:rPr lang="en" sz="3000">
                <a:solidFill>
                  <a:schemeClr val="lt2"/>
                </a:solidFill>
              </a:rPr>
              <a:t>Conclusion et Perspectives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5"/>
          <p:cNvSpPr txBox="1"/>
          <p:nvPr/>
        </p:nvSpPr>
        <p:spPr>
          <a:xfrm>
            <a:off x="4179593" y="370033"/>
            <a:ext cx="4279013" cy="692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>
                <a:solidFill>
                  <a:schemeClr val="lt2"/>
                </a:solidFill>
              </a:rPr>
              <a:t>Plan</a:t>
            </a:r>
            <a:endParaRPr b="0" i="0" sz="4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55"/>
          <p:cNvGrpSpPr/>
          <p:nvPr/>
        </p:nvGrpSpPr>
        <p:grpSpPr>
          <a:xfrm>
            <a:off x="4113106" y="1314046"/>
            <a:ext cx="4345501" cy="600164"/>
            <a:chOff x="4745820" y="1482096"/>
            <a:chExt cx="5794001" cy="800219"/>
          </a:xfrm>
        </p:grpSpPr>
        <p:grpSp>
          <p:nvGrpSpPr>
            <p:cNvPr id="291" name="Google Shape;291;p55"/>
            <p:cNvGrpSpPr/>
            <p:nvPr/>
          </p:nvGrpSpPr>
          <p:grpSpPr>
            <a:xfrm>
              <a:off x="6032129" y="1482096"/>
              <a:ext cx="4507692" cy="800219"/>
              <a:chOff x="6557475" y="1411926"/>
              <a:chExt cx="4507692" cy="800219"/>
            </a:xfrm>
          </p:grpSpPr>
          <p:sp>
            <p:nvSpPr>
              <p:cNvPr id="292" name="Google Shape;292;p5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>
                    <a:solidFill>
                      <a:schemeClr val="lt1"/>
                    </a:solidFill>
                  </a:rPr>
                  <a:t>Qu’est ce que le Bitcoin ? Communauté sur Twitter,  Comment il évolue ? </a:t>
                </a:r>
                <a:endParaRPr b="0" i="0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55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81000" spcFirstLastPara="1" rIns="81000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>
                    <a:solidFill>
                      <a:schemeClr val="lt1"/>
                    </a:solidFill>
                  </a:rPr>
                  <a:t>Thématique: Bitcoin</a:t>
                </a:r>
                <a:endParaRPr b="1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" name="Google Shape;294;p55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95" name="Google Shape;295;p5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5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81000" spcFirstLastPara="1" rIns="8100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b="1" i="0" lang="en" sz="27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b="1" i="0" sz="27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7" name="Google Shape;297;p55"/>
          <p:cNvGrpSpPr/>
          <p:nvPr/>
        </p:nvGrpSpPr>
        <p:grpSpPr>
          <a:xfrm>
            <a:off x="4113106" y="2157700"/>
            <a:ext cx="5489519" cy="600154"/>
            <a:chOff x="4745820" y="1482110"/>
            <a:chExt cx="7319359" cy="800205"/>
          </a:xfrm>
        </p:grpSpPr>
        <p:grpSp>
          <p:nvGrpSpPr>
            <p:cNvPr id="298" name="Google Shape;298;p55"/>
            <p:cNvGrpSpPr/>
            <p:nvPr/>
          </p:nvGrpSpPr>
          <p:grpSpPr>
            <a:xfrm>
              <a:off x="5797579" y="1482110"/>
              <a:ext cx="6267600" cy="800205"/>
              <a:chOff x="6322925" y="1411940"/>
              <a:chExt cx="6267600" cy="800205"/>
            </a:xfrm>
          </p:grpSpPr>
          <p:sp>
            <p:nvSpPr>
              <p:cNvPr id="299" name="Google Shape;299;p5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>
                    <a:solidFill>
                      <a:schemeClr val="lt1"/>
                    </a:solidFill>
                  </a:rPr>
                  <a:t>A quoi est du la Chute du Bitcoin? Analyse du BCH</a:t>
                </a:r>
                <a:endParaRPr sz="900">
                  <a:solidFill>
                    <a:schemeClr val="lt1"/>
                  </a:solidFill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>
                    <a:solidFill>
                      <a:schemeClr val="lt1"/>
                    </a:solidFill>
                  </a:rPr>
                  <a:t>Le HardFork du BCH, meme date que la Chute!</a:t>
                </a:r>
                <a:endParaRPr sz="900">
                  <a:solidFill>
                    <a:schemeClr val="lt1"/>
                  </a:solidFill>
                </a:endParaRPr>
              </a:p>
            </p:txBody>
          </p:sp>
          <p:sp>
            <p:nvSpPr>
              <p:cNvPr id="300" name="Google Shape;300;p55"/>
              <p:cNvSpPr txBox="1"/>
              <p:nvPr/>
            </p:nvSpPr>
            <p:spPr>
              <a:xfrm>
                <a:off x="6322925" y="1411940"/>
                <a:ext cx="626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81000" spcFirstLastPara="1" rIns="81000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>
                    <a:solidFill>
                      <a:schemeClr val="lt1"/>
                    </a:solidFill>
                  </a:rPr>
                  <a:t>La Chute du Bitcoin: Guerre de BCH sur Twitter?</a:t>
                </a:r>
                <a:endParaRPr b="1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55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02" name="Google Shape;302;p5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55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81000" spcFirstLastPara="1" rIns="8100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b="1" i="0" lang="en" sz="27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b="1" i="0" sz="27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4" name="Google Shape;304;p55"/>
          <p:cNvGrpSpPr/>
          <p:nvPr/>
        </p:nvGrpSpPr>
        <p:grpSpPr>
          <a:xfrm>
            <a:off x="4113187" y="3171917"/>
            <a:ext cx="724016" cy="616438"/>
            <a:chOff x="5324331" y="1449052"/>
            <a:chExt cx="958200" cy="780795"/>
          </a:xfrm>
        </p:grpSpPr>
        <p:sp>
          <p:nvSpPr>
            <p:cNvPr id="305" name="Google Shape;305;p55"/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5"/>
            <p:cNvSpPr txBox="1"/>
            <p:nvPr/>
          </p:nvSpPr>
          <p:spPr>
            <a:xfrm>
              <a:off x="5324331" y="1516285"/>
              <a:ext cx="958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81000" spcFirstLastPara="1" rIns="8100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55"/>
          <p:cNvGrpSpPr/>
          <p:nvPr/>
        </p:nvGrpSpPr>
        <p:grpSpPr>
          <a:xfrm>
            <a:off x="5148300" y="3171926"/>
            <a:ext cx="3380850" cy="623241"/>
            <a:chOff x="6651442" y="123759"/>
            <a:chExt cx="4507800" cy="830987"/>
          </a:xfrm>
        </p:grpSpPr>
        <p:sp>
          <p:nvSpPr>
            <p:cNvPr id="308" name="Google Shape;308;p55"/>
            <p:cNvSpPr txBox="1"/>
            <p:nvPr/>
          </p:nvSpPr>
          <p:spPr>
            <a:xfrm>
              <a:off x="6651442" y="493047"/>
              <a:ext cx="4507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>
                  <a:solidFill>
                    <a:schemeClr val="lt1"/>
                  </a:solidFill>
                </a:rPr>
                <a:t>La Cryptomonnais, un marché instable et volatile 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5"/>
            <p:cNvSpPr txBox="1"/>
            <p:nvPr/>
          </p:nvSpPr>
          <p:spPr>
            <a:xfrm>
              <a:off x="6651442" y="123759"/>
              <a:ext cx="4507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81000" spcFirstLastPara="1" rIns="8100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</a:rPr>
                <a:t>Conclusion et Perspectives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>
            <p:ph idx="1" type="body"/>
          </p:nvPr>
        </p:nvSpPr>
        <p:spPr>
          <a:xfrm>
            <a:off x="4464844" y="2135981"/>
            <a:ext cx="4679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Arial"/>
              <a:buNone/>
            </a:pPr>
            <a:r>
              <a:rPr lang="en" sz="4100">
                <a:solidFill>
                  <a:schemeClr val="lt2"/>
                </a:solidFill>
              </a:rPr>
              <a:t>Thematique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6"/>
          <p:cNvSpPr txBox="1"/>
          <p:nvPr>
            <p:ph idx="2" type="body"/>
          </p:nvPr>
        </p:nvSpPr>
        <p:spPr>
          <a:xfrm>
            <a:off x="4464844" y="2904118"/>
            <a:ext cx="4679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Qu’est ce que le Bitcoin?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7"/>
          <p:cNvSpPr txBox="1"/>
          <p:nvPr>
            <p:ph idx="1" type="body"/>
          </p:nvPr>
        </p:nvSpPr>
        <p:spPr>
          <a:xfrm>
            <a:off x="315825" y="236975"/>
            <a:ext cx="75108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" sz="4100">
                <a:solidFill>
                  <a:schemeClr val="lt1"/>
                </a:solidFill>
              </a:rPr>
              <a:t>Evolution Récente: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25" y="1695949"/>
            <a:ext cx="6828651" cy="28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7"/>
          <p:cNvSpPr txBox="1"/>
          <p:nvPr/>
        </p:nvSpPr>
        <p:spPr>
          <a:xfrm>
            <a:off x="356100" y="1055075"/>
            <a:ext cx="5736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Série Temporelle: SCRAPING DONNEES</a:t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idx="1" type="body"/>
          </p:nvPr>
        </p:nvSpPr>
        <p:spPr>
          <a:xfrm>
            <a:off x="315825" y="236975"/>
            <a:ext cx="75108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Serie Temporelle :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38" y="2226788"/>
            <a:ext cx="7883776" cy="28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8"/>
          <p:cNvSpPr/>
          <p:nvPr/>
        </p:nvSpPr>
        <p:spPr>
          <a:xfrm>
            <a:off x="823850" y="1343600"/>
            <a:ext cx="8171700" cy="755700"/>
          </a:xfrm>
          <a:prstGeom prst="rightArrow">
            <a:avLst>
              <a:gd fmla="val 45285" name="adj1"/>
              <a:gd fmla="val 76984" name="adj2"/>
            </a:avLst>
          </a:prstGeom>
          <a:solidFill>
            <a:srgbClr val="9797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8"/>
          <p:cNvSpPr txBox="1"/>
          <p:nvPr/>
        </p:nvSpPr>
        <p:spPr>
          <a:xfrm>
            <a:off x="6245184" y="2394963"/>
            <a:ext cx="2138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2400">
                <a:solidFill>
                  <a:schemeClr val="accent4"/>
                </a:solidFill>
              </a:rPr>
              <a:t>Chute Subite</a:t>
            </a:r>
            <a:endParaRPr b="1" i="0" sz="2400" u="none" cap="none" strike="noStrike">
              <a:solidFill>
                <a:schemeClr val="accent4"/>
              </a:solidFill>
            </a:endParaRPr>
          </a:p>
        </p:txBody>
      </p:sp>
      <p:sp>
        <p:nvSpPr>
          <p:cNvPr id="331" name="Google Shape;331;p58"/>
          <p:cNvSpPr txBox="1"/>
          <p:nvPr/>
        </p:nvSpPr>
        <p:spPr>
          <a:xfrm>
            <a:off x="4868428" y="989338"/>
            <a:ext cx="1121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636363"/>
                </a:solidFill>
              </a:rPr>
              <a:t>Stabilité relative</a:t>
            </a:r>
            <a:endParaRPr b="0" i="0" sz="9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8"/>
          <p:cNvSpPr txBox="1"/>
          <p:nvPr/>
        </p:nvSpPr>
        <p:spPr>
          <a:xfrm>
            <a:off x="2291175" y="964394"/>
            <a:ext cx="11211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636363"/>
                </a:solidFill>
              </a:rPr>
              <a:t>Pic</a:t>
            </a:r>
            <a:endParaRPr b="0" i="0" sz="9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8"/>
          <p:cNvSpPr txBox="1"/>
          <p:nvPr/>
        </p:nvSpPr>
        <p:spPr>
          <a:xfrm>
            <a:off x="3436484" y="870754"/>
            <a:ext cx="1464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636363"/>
                </a:solidFill>
              </a:rPr>
              <a:t>Chute progressive</a:t>
            </a:r>
            <a:endParaRPr b="0" i="0" sz="9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8"/>
          <p:cNvSpPr txBox="1"/>
          <p:nvPr/>
        </p:nvSpPr>
        <p:spPr>
          <a:xfrm>
            <a:off x="827119" y="964383"/>
            <a:ext cx="1464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636363"/>
                </a:solidFill>
              </a:rPr>
              <a:t>Hausse Rapide</a:t>
            </a:r>
            <a:endParaRPr b="0" i="0" sz="9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8"/>
          <p:cNvSpPr/>
          <p:nvPr/>
        </p:nvSpPr>
        <p:spPr>
          <a:xfrm>
            <a:off x="1201397" y="1429630"/>
            <a:ext cx="744000" cy="5697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8"/>
          <p:cNvSpPr/>
          <p:nvPr/>
        </p:nvSpPr>
        <p:spPr>
          <a:xfrm>
            <a:off x="2479724" y="1429630"/>
            <a:ext cx="744000" cy="5697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8"/>
          <p:cNvSpPr/>
          <p:nvPr/>
        </p:nvSpPr>
        <p:spPr>
          <a:xfrm>
            <a:off x="3802274" y="1429630"/>
            <a:ext cx="744000" cy="5697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8"/>
          <p:cNvSpPr/>
          <p:nvPr/>
        </p:nvSpPr>
        <p:spPr>
          <a:xfrm>
            <a:off x="5115446" y="1429630"/>
            <a:ext cx="744000" cy="5697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8"/>
          <p:cNvSpPr/>
          <p:nvPr/>
        </p:nvSpPr>
        <p:spPr>
          <a:xfrm>
            <a:off x="1240664" y="1632935"/>
            <a:ext cx="8337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636363"/>
                </a:solidFill>
              </a:rPr>
              <a:t>12/2017</a:t>
            </a:r>
            <a:endParaRPr b="0" i="0" sz="12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2542017" y="1632897"/>
            <a:ext cx="8103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636363"/>
                </a:solidFill>
              </a:rPr>
              <a:t>01/2018</a:t>
            </a:r>
            <a:endParaRPr b="1" i="0" sz="12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3797618" y="1626832"/>
            <a:ext cx="7440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636363"/>
                </a:solidFill>
              </a:rPr>
              <a:t>02/2018</a:t>
            </a:r>
            <a:endParaRPr b="1" i="0" sz="12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8"/>
          <p:cNvSpPr txBox="1"/>
          <p:nvPr/>
        </p:nvSpPr>
        <p:spPr>
          <a:xfrm>
            <a:off x="5126282" y="1663429"/>
            <a:ext cx="6468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636363"/>
                </a:solidFill>
              </a:rPr>
              <a:t>02-&gt;11</a:t>
            </a:r>
            <a:endParaRPr b="1" i="0" sz="12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58"/>
          <p:cNvCxnSpPr/>
          <p:nvPr/>
        </p:nvCxnSpPr>
        <p:spPr>
          <a:xfrm rot="10800000">
            <a:off x="1573510" y="1157668"/>
            <a:ext cx="0" cy="203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44" name="Google Shape;344;p58"/>
          <p:cNvCxnSpPr/>
          <p:nvPr/>
        </p:nvCxnSpPr>
        <p:spPr>
          <a:xfrm rot="10800000">
            <a:off x="4182877" y="1157668"/>
            <a:ext cx="0" cy="203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45" name="Google Shape;345;p58"/>
          <p:cNvCxnSpPr/>
          <p:nvPr/>
        </p:nvCxnSpPr>
        <p:spPr>
          <a:xfrm rot="10800000">
            <a:off x="7223021" y="2099293"/>
            <a:ext cx="0" cy="20370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46" name="Google Shape;346;p58"/>
          <p:cNvCxnSpPr/>
          <p:nvPr/>
        </p:nvCxnSpPr>
        <p:spPr>
          <a:xfrm rot="10800000">
            <a:off x="5425627" y="1225930"/>
            <a:ext cx="0" cy="203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sm" w="sm" type="oval"/>
            <a:tailEnd len="sm" w="sm" type="oval"/>
          </a:ln>
        </p:spPr>
      </p:cxnSp>
      <p:cxnSp>
        <p:nvCxnSpPr>
          <p:cNvPr id="347" name="Google Shape;347;p58"/>
          <p:cNvCxnSpPr/>
          <p:nvPr/>
        </p:nvCxnSpPr>
        <p:spPr>
          <a:xfrm rot="10800000">
            <a:off x="2851737" y="1225918"/>
            <a:ext cx="0" cy="20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oval"/>
            <a:tailEnd len="sm" w="sm" type="oval"/>
          </a:ln>
        </p:spPr>
      </p:cxnSp>
      <p:sp>
        <p:nvSpPr>
          <p:cNvPr id="348" name="Google Shape;348;p58"/>
          <p:cNvSpPr/>
          <p:nvPr/>
        </p:nvSpPr>
        <p:spPr>
          <a:xfrm>
            <a:off x="6675069" y="1315216"/>
            <a:ext cx="1095900" cy="825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363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8"/>
          <p:cNvSpPr txBox="1"/>
          <p:nvPr/>
        </p:nvSpPr>
        <p:spPr>
          <a:xfrm>
            <a:off x="6599635" y="1585334"/>
            <a:ext cx="124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14/11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idx="1" type="body"/>
          </p:nvPr>
        </p:nvSpPr>
        <p:spPr>
          <a:xfrm>
            <a:off x="315829" y="236987"/>
            <a:ext cx="6650456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Bitcoin sur Twitter: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355" name="Google Shape;355;p59"/>
          <p:cNvSpPr/>
          <p:nvPr/>
        </p:nvSpPr>
        <p:spPr>
          <a:xfrm>
            <a:off x="722652" y="1502580"/>
            <a:ext cx="399600" cy="39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9"/>
          <p:cNvSpPr/>
          <p:nvPr/>
        </p:nvSpPr>
        <p:spPr>
          <a:xfrm>
            <a:off x="722652" y="2163672"/>
            <a:ext cx="399600" cy="39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9"/>
          <p:cNvSpPr/>
          <p:nvPr/>
        </p:nvSpPr>
        <p:spPr>
          <a:xfrm>
            <a:off x="722652" y="2824764"/>
            <a:ext cx="399600" cy="39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9"/>
          <p:cNvSpPr/>
          <p:nvPr/>
        </p:nvSpPr>
        <p:spPr>
          <a:xfrm>
            <a:off x="722652" y="3485855"/>
            <a:ext cx="399600" cy="39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9"/>
          <p:cNvSpPr txBox="1"/>
          <p:nvPr/>
        </p:nvSpPr>
        <p:spPr>
          <a:xfrm>
            <a:off x="746068" y="1552318"/>
            <a:ext cx="352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9"/>
          <p:cNvSpPr txBox="1"/>
          <p:nvPr/>
        </p:nvSpPr>
        <p:spPr>
          <a:xfrm>
            <a:off x="1178720" y="1435637"/>
            <a:ext cx="4264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Scraping avec Tweepy</a:t>
            </a:r>
            <a:endParaRPr b="1" i="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9"/>
          <p:cNvSpPr txBox="1"/>
          <p:nvPr/>
        </p:nvSpPr>
        <p:spPr>
          <a:xfrm>
            <a:off x="1228898" y="3581763"/>
            <a:ext cx="3707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Detection des communautés avec les Graphes des Tweets</a:t>
            </a:r>
            <a:br>
              <a:rPr b="1" lang="en">
                <a:solidFill>
                  <a:schemeClr val="accent1"/>
                </a:solidFill>
              </a:rPr>
            </a:br>
            <a:endParaRPr b="1" i="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9"/>
          <p:cNvSpPr txBox="1"/>
          <p:nvPr/>
        </p:nvSpPr>
        <p:spPr>
          <a:xfrm>
            <a:off x="1122195" y="2132979"/>
            <a:ext cx="4264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>
                <a:solidFill>
                  <a:schemeClr val="accent3"/>
                </a:solidFill>
              </a:rPr>
              <a:t>Analyse sentimentale avec TextBlob </a:t>
            </a:r>
            <a:endParaRPr b="1" i="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9"/>
          <p:cNvSpPr txBox="1"/>
          <p:nvPr/>
        </p:nvSpPr>
        <p:spPr>
          <a:xfrm>
            <a:off x="1178573" y="2757821"/>
            <a:ext cx="3707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Analyse Frequentielle des mots avec: WordCloud</a:t>
            </a:r>
            <a:br>
              <a:rPr b="1" i="0" lang="en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9"/>
          <p:cNvSpPr txBox="1"/>
          <p:nvPr/>
        </p:nvSpPr>
        <p:spPr>
          <a:xfrm>
            <a:off x="746068" y="2213410"/>
            <a:ext cx="352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9"/>
          <p:cNvSpPr txBox="1"/>
          <p:nvPr/>
        </p:nvSpPr>
        <p:spPr>
          <a:xfrm>
            <a:off x="746068" y="2874502"/>
            <a:ext cx="352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9"/>
          <p:cNvSpPr txBox="1"/>
          <p:nvPr/>
        </p:nvSpPr>
        <p:spPr>
          <a:xfrm>
            <a:off x="746068" y="3535594"/>
            <a:ext cx="352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9"/>
          <p:cNvSpPr/>
          <p:nvPr/>
        </p:nvSpPr>
        <p:spPr>
          <a:xfrm>
            <a:off x="6279549" y="2332892"/>
            <a:ext cx="2341940" cy="2369737"/>
          </a:xfrm>
          <a:custGeom>
            <a:rect b="b" l="l" r="r" t="t"/>
            <a:pathLst>
              <a:path extrusionOk="0" h="2969622" w="2934789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59"/>
          <p:cNvGrpSpPr/>
          <p:nvPr/>
        </p:nvGrpSpPr>
        <p:grpSpPr>
          <a:xfrm rot="4118366">
            <a:off x="5737119" y="2597682"/>
            <a:ext cx="963699" cy="1103387"/>
            <a:chOff x="6785797" y="3421890"/>
            <a:chExt cx="1284932" cy="1471182"/>
          </a:xfrm>
        </p:grpSpPr>
        <p:sp>
          <p:nvSpPr>
            <p:cNvPr id="369" name="Google Shape;369;p59"/>
            <p:cNvSpPr/>
            <p:nvPr/>
          </p:nvSpPr>
          <p:spPr>
            <a:xfrm rot="-1779533">
              <a:off x="7603145" y="3621314"/>
              <a:ext cx="99159" cy="1334653"/>
            </a:xfrm>
            <a:prstGeom prst="roundRect">
              <a:avLst>
                <a:gd fmla="val 33702" name="adj"/>
              </a:avLst>
            </a:prstGeom>
            <a:gradFill>
              <a:gsLst>
                <a:gs pos="0">
                  <a:srgbClr val="CB7A00"/>
                </a:gs>
                <a:gs pos="100000">
                  <a:srgbClr val="CB7A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9"/>
            <p:cNvSpPr/>
            <p:nvPr/>
          </p:nvSpPr>
          <p:spPr>
            <a:xfrm rot="-1779533">
              <a:off x="7299763" y="3749789"/>
              <a:ext cx="176582" cy="156543"/>
            </a:xfrm>
            <a:prstGeom prst="roundRect">
              <a:avLst>
                <a:gd fmla="val 2755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9"/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rect b="b" l="l" r="r" t="t"/>
              <a:pathLst>
                <a:path extrusionOk="0" h="585592" w="279743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9"/>
            <p:cNvSpPr/>
            <p:nvPr/>
          </p:nvSpPr>
          <p:spPr>
            <a:xfrm flipH="1" rot="-7177747">
              <a:off x="6969587" y="3789364"/>
              <a:ext cx="279743" cy="585592"/>
            </a:xfrm>
            <a:custGeom>
              <a:rect b="b" l="l" r="r" t="t"/>
              <a:pathLst>
                <a:path extrusionOk="0" h="585592" w="279743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p59"/>
          <p:cNvGrpSpPr/>
          <p:nvPr/>
        </p:nvGrpSpPr>
        <p:grpSpPr>
          <a:xfrm>
            <a:off x="4846263" y="3041654"/>
            <a:ext cx="1162015" cy="1747072"/>
            <a:chOff x="6461684" y="4055539"/>
            <a:chExt cx="1549353" cy="2329429"/>
          </a:xfrm>
        </p:grpSpPr>
        <p:sp>
          <p:nvSpPr>
            <p:cNvPr id="374" name="Google Shape;374;p59"/>
            <p:cNvSpPr/>
            <p:nvPr/>
          </p:nvSpPr>
          <p:spPr>
            <a:xfrm flipH="1" rot="826668">
              <a:off x="6707479" y="4133010"/>
              <a:ext cx="913301" cy="2174487"/>
            </a:xfrm>
            <a:custGeom>
              <a:rect b="b" l="l" r="r" t="t"/>
              <a:pathLst>
                <a:path extrusionOk="0" h="2174487" w="913301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9"/>
            <p:cNvSpPr/>
            <p:nvPr/>
          </p:nvSpPr>
          <p:spPr>
            <a:xfrm rot="-3437011">
              <a:off x="7251630" y="4555333"/>
              <a:ext cx="211547" cy="558767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9"/>
            <p:cNvSpPr/>
            <p:nvPr/>
          </p:nvSpPr>
          <p:spPr>
            <a:xfrm rot="-6295876">
              <a:off x="7633046" y="4614399"/>
              <a:ext cx="171813" cy="558767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59"/>
          <p:cNvGrpSpPr/>
          <p:nvPr/>
        </p:nvGrpSpPr>
        <p:grpSpPr>
          <a:xfrm>
            <a:off x="7108873" y="4451248"/>
            <a:ext cx="756000" cy="80852"/>
            <a:chOff x="9071572" y="5941778"/>
            <a:chExt cx="1177490" cy="125929"/>
          </a:xfrm>
        </p:grpSpPr>
        <p:sp>
          <p:nvSpPr>
            <p:cNvPr id="378" name="Google Shape;378;p59"/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9"/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9"/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9"/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9"/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9"/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9"/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9"/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9"/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9"/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9"/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9"/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9"/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9"/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59"/>
          <p:cNvGrpSpPr/>
          <p:nvPr/>
        </p:nvGrpSpPr>
        <p:grpSpPr>
          <a:xfrm>
            <a:off x="7108873" y="4317926"/>
            <a:ext cx="756000" cy="80852"/>
            <a:chOff x="9071572" y="5941778"/>
            <a:chExt cx="1177490" cy="125929"/>
          </a:xfrm>
        </p:grpSpPr>
        <p:sp>
          <p:nvSpPr>
            <p:cNvPr id="393" name="Google Shape;393;p59"/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9"/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9"/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9"/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9"/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9"/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9"/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9"/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9"/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9"/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9"/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9"/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9"/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9"/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59"/>
          <p:cNvGrpSpPr/>
          <p:nvPr/>
        </p:nvGrpSpPr>
        <p:grpSpPr>
          <a:xfrm>
            <a:off x="7108873" y="4184605"/>
            <a:ext cx="756000" cy="80852"/>
            <a:chOff x="9071572" y="5941778"/>
            <a:chExt cx="1177490" cy="125929"/>
          </a:xfrm>
        </p:grpSpPr>
        <p:sp>
          <p:nvSpPr>
            <p:cNvPr id="408" name="Google Shape;408;p59"/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9"/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9"/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9"/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9"/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9"/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9"/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9"/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9"/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9"/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9"/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9"/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9"/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9"/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59"/>
          <p:cNvGrpSpPr/>
          <p:nvPr/>
        </p:nvGrpSpPr>
        <p:grpSpPr>
          <a:xfrm>
            <a:off x="7108873" y="4051283"/>
            <a:ext cx="756000" cy="80852"/>
            <a:chOff x="9071572" y="5941778"/>
            <a:chExt cx="1177490" cy="125929"/>
          </a:xfrm>
        </p:grpSpPr>
        <p:sp>
          <p:nvSpPr>
            <p:cNvPr id="423" name="Google Shape;423;p59"/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fmla="val 204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9"/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9"/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9"/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9"/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9"/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9"/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9"/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9"/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9"/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9"/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9"/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9"/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9"/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fmla="val 20474" name="adj"/>
              </a:avLst>
            </a:prstGeom>
            <a:gradFill>
              <a:gsLst>
                <a:gs pos="0">
                  <a:srgbClr val="E48900"/>
                </a:gs>
                <a:gs pos="100000">
                  <a:srgbClr val="E48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59"/>
          <p:cNvGrpSpPr/>
          <p:nvPr/>
        </p:nvGrpSpPr>
        <p:grpSpPr>
          <a:xfrm>
            <a:off x="7710404" y="3799586"/>
            <a:ext cx="751195" cy="751195"/>
            <a:chOff x="331023" y="414040"/>
            <a:chExt cx="5704886" cy="5704886"/>
          </a:xfrm>
        </p:grpSpPr>
        <p:sp>
          <p:nvSpPr>
            <p:cNvPr id="438" name="Google Shape;438;p59"/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solidFill>
              <a:srgbClr val="F793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9"/>
            <p:cNvSpPr/>
            <p:nvPr/>
          </p:nvSpPr>
          <p:spPr>
            <a:xfrm>
              <a:off x="1732297" y="1404675"/>
              <a:ext cx="2723060" cy="3624123"/>
            </a:xfrm>
            <a:custGeom>
              <a:rect b="b" l="l" r="r" t="t"/>
              <a:pathLst>
                <a:path extrusionOk="0" h="3624123" w="2723060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" name="Google Shape;440;p59"/>
          <p:cNvSpPr/>
          <p:nvPr/>
        </p:nvSpPr>
        <p:spPr>
          <a:xfrm rot="2958608">
            <a:off x="6446069" y="3447556"/>
            <a:ext cx="96979" cy="202579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9"/>
          <p:cNvSpPr/>
          <p:nvPr/>
        </p:nvSpPr>
        <p:spPr>
          <a:xfrm rot="5400000">
            <a:off x="6408807" y="3274804"/>
            <a:ext cx="96979" cy="202579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/>
          <p:nvPr/>
        </p:nvSpPr>
        <p:spPr>
          <a:xfrm rot="9900000">
            <a:off x="6623884" y="2813359"/>
            <a:ext cx="96979" cy="202579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/>
          <p:nvPr/>
        </p:nvSpPr>
        <p:spPr>
          <a:xfrm rot="-9536508">
            <a:off x="6812314" y="2819938"/>
            <a:ext cx="96979" cy="202579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9"/>
          <p:cNvSpPr/>
          <p:nvPr/>
        </p:nvSpPr>
        <p:spPr>
          <a:xfrm>
            <a:off x="746077" y="4196789"/>
            <a:ext cx="399600" cy="39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 txBox="1"/>
          <p:nvPr/>
        </p:nvSpPr>
        <p:spPr>
          <a:xfrm>
            <a:off x="1243698" y="4292371"/>
            <a:ext cx="3707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Visualisation sur Gephi</a:t>
            </a:r>
            <a:br>
              <a:rPr b="1" lang="en">
                <a:solidFill>
                  <a:schemeClr val="accent2"/>
                </a:solidFill>
              </a:rPr>
            </a:br>
            <a:br>
              <a:rPr b="1" i="0" lang="en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9"/>
          <p:cNvSpPr txBox="1"/>
          <p:nvPr/>
        </p:nvSpPr>
        <p:spPr>
          <a:xfrm>
            <a:off x="769493" y="4246527"/>
            <a:ext cx="352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">
                <a:solidFill>
                  <a:schemeClr val="lt1"/>
                </a:solidFill>
              </a:rPr>
              <a:t>5</a:t>
            </a:r>
            <a:endParaRPr b="1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 txBox="1"/>
          <p:nvPr/>
        </p:nvSpPr>
        <p:spPr>
          <a:xfrm>
            <a:off x="589275" y="308700"/>
            <a:ext cx="43983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1-Scraping avec Tweepy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50" y="1551525"/>
            <a:ext cx="8545176" cy="28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1458450" y="4597975"/>
            <a:ext cx="6301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Scraping de 1000 tweets avec le mot clé “Bitcoin”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/>
          <p:nvPr/>
        </p:nvSpPr>
        <p:spPr>
          <a:xfrm>
            <a:off x="443600" y="2078850"/>
            <a:ext cx="23397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2- Analyse sentimentale avec TextBlob </a:t>
            </a:r>
            <a:br>
              <a:rPr b="1" lang="en" sz="2700">
                <a:solidFill>
                  <a:schemeClr val="lt1"/>
                </a:solidFill>
              </a:rPr>
            </a:br>
            <a:endParaRPr sz="11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459" name="Google Shape;459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5961" l="4397" r="7302" t="-20881"/>
          <a:stretch/>
        </p:blipFill>
        <p:spPr>
          <a:xfrm>
            <a:off x="2371350" y="0"/>
            <a:ext cx="6772800" cy="5143500"/>
          </a:xfrm>
          <a:prstGeom prst="parallelogram">
            <a:avLst>
              <a:gd fmla="val 25000" name="adj"/>
            </a:avLst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IN">
      <a:dk1>
        <a:srgbClr val="303030"/>
      </a:dk1>
      <a:lt1>
        <a:srgbClr val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IN">
      <a:dk1>
        <a:srgbClr val="303030"/>
      </a:dk1>
      <a:lt1>
        <a:srgbClr val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